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2" r:id="rId1"/>
  </p:sldMasterIdLst>
  <p:notesMasterIdLst>
    <p:notesMasterId r:id="rId22"/>
  </p:notesMasterIdLst>
  <p:handoutMasterIdLst>
    <p:handoutMasterId r:id="rId23"/>
  </p:handoutMasterIdLst>
  <p:sldIdLst>
    <p:sldId id="403" r:id="rId2"/>
    <p:sldId id="427" r:id="rId3"/>
    <p:sldId id="415" r:id="rId4"/>
    <p:sldId id="316" r:id="rId5"/>
    <p:sldId id="413" r:id="rId6"/>
    <p:sldId id="626" r:id="rId7"/>
    <p:sldId id="365" r:id="rId8"/>
    <p:sldId id="440" r:id="rId9"/>
    <p:sldId id="625" r:id="rId10"/>
    <p:sldId id="623" r:id="rId11"/>
    <p:sldId id="627" r:id="rId12"/>
    <p:sldId id="441" r:id="rId13"/>
    <p:sldId id="442" r:id="rId14"/>
    <p:sldId id="629" r:id="rId15"/>
    <p:sldId id="624" r:id="rId16"/>
    <p:sldId id="621" r:id="rId17"/>
    <p:sldId id="622" r:id="rId18"/>
    <p:sldId id="408" r:id="rId19"/>
    <p:sldId id="628" r:id="rId20"/>
    <p:sldId id="459" r:id="rId21"/>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3A1"/>
    <a:srgbClr val="00467A"/>
    <a:srgbClr val="004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0.77375329743476262"/>
        </c:manualLayout>
      </c:layout>
      <c:barChart>
        <c:barDir val="col"/>
        <c:grouping val="clustered"/>
        <c:varyColors val="0"/>
        <c:ser>
          <c:idx val="0"/>
          <c:order val="0"/>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Sheet4!$C$9:$C$13</c:f>
              <c:strCache>
                <c:ptCount val="5"/>
                <c:pt idx="0">
                  <c:v>No Course Failures</c:v>
                </c:pt>
                <c:pt idx="1">
                  <c:v>1</c:v>
                </c:pt>
                <c:pt idx="2">
                  <c:v>2</c:v>
                </c:pt>
                <c:pt idx="3">
                  <c:v>3</c:v>
                </c:pt>
                <c:pt idx="4">
                  <c:v>4+ Course Failures</c:v>
                </c:pt>
              </c:strCache>
            </c:strRef>
          </c:cat>
          <c:val>
            <c:numRef>
              <c:f>Sheet4!$D$9:$D$13</c:f>
              <c:numCache>
                <c:formatCode>0%</c:formatCode>
                <c:ptCount val="5"/>
                <c:pt idx="0">
                  <c:v>0.86</c:v>
                </c:pt>
                <c:pt idx="1">
                  <c:v>0.64</c:v>
                </c:pt>
                <c:pt idx="2">
                  <c:v>0.5</c:v>
                </c:pt>
                <c:pt idx="3">
                  <c:v>0.32</c:v>
                </c:pt>
                <c:pt idx="4">
                  <c:v>0.12</c:v>
                </c:pt>
              </c:numCache>
            </c:numRef>
          </c:val>
          <c:extLst>
            <c:ext xmlns:c16="http://schemas.microsoft.com/office/drawing/2014/chart" uri="{C3380CC4-5D6E-409C-BE32-E72D297353CC}">
              <c16:uniqueId val="{00000000-73CD-4ABB-B848-D1142C8015E1}"/>
            </c:ext>
          </c:extLst>
        </c:ser>
        <c:dLbls>
          <c:showLegendKey val="0"/>
          <c:showVal val="1"/>
          <c:showCatName val="0"/>
          <c:showSerName val="0"/>
          <c:showPercent val="0"/>
          <c:showBubbleSize val="0"/>
        </c:dLbls>
        <c:gapWidth val="150"/>
        <c:overlap val="-25"/>
        <c:axId val="476332856"/>
        <c:axId val="476333248"/>
      </c:barChart>
      <c:catAx>
        <c:axId val="47633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6333248"/>
        <c:crosses val="autoZero"/>
        <c:auto val="1"/>
        <c:lblAlgn val="ctr"/>
        <c:lblOffset val="100"/>
        <c:noMultiLvlLbl val="0"/>
      </c:catAx>
      <c:valAx>
        <c:axId val="476333248"/>
        <c:scaling>
          <c:orientation val="minMax"/>
        </c:scaling>
        <c:delete val="1"/>
        <c:axPos val="l"/>
        <c:numFmt formatCode="0%" sourceLinked="1"/>
        <c:majorTickMark val="none"/>
        <c:minorTickMark val="none"/>
        <c:tickLblPos val="nextTo"/>
        <c:crossAx val="476332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sz="2000" dirty="0"/>
              <a:t>If You Want to Go to College, Your GPA in 9th Grade Really Matters!</a:t>
            </a:r>
            <a:r>
              <a:rPr lang="en-US" dirty="0"/>
              <a:t>
</a:t>
            </a:r>
          </a:p>
        </c:rich>
      </c:tx>
      <c:layout>
        <c:manualLayout>
          <c:xMode val="edge"/>
          <c:yMode val="edge"/>
          <c:x val="0.1310676399825022"/>
          <c:y val="2.4798512089274645E-2"/>
        </c:manualLayout>
      </c:layout>
      <c:overlay val="0"/>
      <c:spPr>
        <a:noFill/>
        <a:ln w="25400">
          <a:noFill/>
        </a:ln>
      </c:spPr>
    </c:title>
    <c:autoTitleDeleted val="0"/>
    <c:plotArea>
      <c:layout/>
      <c:barChart>
        <c:barDir val="bar"/>
        <c:grouping val="clustered"/>
        <c:varyColors val="0"/>
        <c:ser>
          <c:idx val="0"/>
          <c:order val="0"/>
          <c:tx>
            <c:strRef>
              <c:f>Sheet1!$B$3</c:f>
              <c:strCache>
                <c:ptCount val="1"/>
                <c:pt idx="0">
                  <c:v>% of Students Enrolling in 4 Year College</c:v>
                </c:pt>
              </c:strCache>
            </c:strRef>
          </c:tx>
          <c:spPr>
            <a:solidFill>
              <a:srgbClr val="4F81BD"/>
            </a:solidFill>
            <a:ln w="25400">
              <a:noFill/>
            </a:ln>
          </c:spPr>
          <c:invertIfNegative val="0"/>
          <c:dLbls>
            <c:spPr>
              <a:noFill/>
              <a:ln w="25400">
                <a:noFill/>
              </a:ln>
            </c:spPr>
            <c:txPr>
              <a:bodyPr wrap="square" lIns="38100" tIns="19050" rIns="38100" bIns="19050" anchor="ctr">
                <a:spAutoFit/>
              </a:bodyPr>
              <a:lstStyle/>
              <a:p>
                <a:pPr>
                  <a:defRPr sz="2000" b="0" i="0" u="none" strike="noStrike" baseline="0">
                    <a:solidFill>
                      <a:srgbClr val="333333"/>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Sheet1!$A$4:$A$9</c:f>
              <c:strCache>
                <c:ptCount val="6"/>
                <c:pt idx="0">
                  <c:v>Below D average</c:v>
                </c:pt>
                <c:pt idx="1">
                  <c:v>D+ to D average</c:v>
                </c:pt>
                <c:pt idx="2">
                  <c:v>C- to D+ average</c:v>
                </c:pt>
                <c:pt idx="3">
                  <c:v>C+ to C average</c:v>
                </c:pt>
                <c:pt idx="4">
                  <c:v>B-  average</c:v>
                </c:pt>
                <c:pt idx="5">
                  <c:v>B or better average</c:v>
                </c:pt>
              </c:strCache>
            </c:strRef>
          </c:cat>
          <c:val>
            <c:numRef>
              <c:f>Sheet1!$B$4:$B$9</c:f>
              <c:numCache>
                <c:formatCode>0%</c:formatCode>
                <c:ptCount val="6"/>
                <c:pt idx="0">
                  <c:v>1.3840830449826987E-3</c:v>
                </c:pt>
                <c:pt idx="1">
                  <c:v>2.5188916876574308E-2</c:v>
                </c:pt>
                <c:pt idx="2">
                  <c:v>0.12216532553035844</c:v>
                </c:pt>
                <c:pt idx="3">
                  <c:v>0.28942486085343228</c:v>
                </c:pt>
                <c:pt idx="4">
                  <c:v>0.47682119205298013</c:v>
                </c:pt>
                <c:pt idx="5">
                  <c:v>0.7</c:v>
                </c:pt>
              </c:numCache>
            </c:numRef>
          </c:val>
          <c:extLst>
            <c:ext xmlns:c16="http://schemas.microsoft.com/office/drawing/2014/chart" uri="{C3380CC4-5D6E-409C-BE32-E72D297353CC}">
              <c16:uniqueId val="{00000000-A86D-4ED9-A28C-42D170C631C8}"/>
            </c:ext>
          </c:extLst>
        </c:ser>
        <c:dLbls>
          <c:showLegendKey val="0"/>
          <c:showVal val="0"/>
          <c:showCatName val="0"/>
          <c:showSerName val="0"/>
          <c:showPercent val="0"/>
          <c:showBubbleSize val="0"/>
        </c:dLbls>
        <c:gapWidth val="150"/>
        <c:overlap val="-25"/>
        <c:axId val="412497944"/>
        <c:axId val="412498336"/>
      </c:barChart>
      <c:catAx>
        <c:axId val="412497944"/>
        <c:scaling>
          <c:orientation val="minMax"/>
        </c:scaling>
        <c:delete val="0"/>
        <c:axPos val="l"/>
        <c:title>
          <c:tx>
            <c:rich>
              <a:bodyPr/>
              <a:lstStyle/>
              <a:p>
                <a:pPr>
                  <a:defRPr sz="2000" b="0" i="0" u="none" strike="noStrike" baseline="0">
                    <a:solidFill>
                      <a:srgbClr val="333333"/>
                    </a:solidFill>
                    <a:latin typeface="Calibri"/>
                    <a:ea typeface="Calibri"/>
                    <a:cs typeface="Calibri"/>
                  </a:defRPr>
                </a:pPr>
                <a:r>
                  <a:rPr lang="en-US" sz="2000" dirty="0"/>
                  <a:t>9th  Grade GPA</a:t>
                </a:r>
              </a:p>
            </c:rich>
          </c:tx>
          <c:layout>
            <c:manualLayout>
              <c:xMode val="edge"/>
              <c:yMode val="edge"/>
              <c:x val="2.2222222222222223E-2"/>
              <c:y val="0.33762510312373384"/>
            </c:manualLayout>
          </c:layout>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2000" b="0" i="0" u="none" strike="noStrike" baseline="0">
                <a:solidFill>
                  <a:srgbClr val="333333"/>
                </a:solidFill>
                <a:latin typeface="Calibri"/>
                <a:ea typeface="Calibri"/>
                <a:cs typeface="Calibri"/>
              </a:defRPr>
            </a:pPr>
            <a:endParaRPr lang="en-US"/>
          </a:p>
        </c:txPr>
        <c:crossAx val="412498336"/>
        <c:crosses val="autoZero"/>
        <c:auto val="1"/>
        <c:lblAlgn val="ctr"/>
        <c:lblOffset val="100"/>
        <c:noMultiLvlLbl val="0"/>
      </c:catAx>
      <c:valAx>
        <c:axId val="412498336"/>
        <c:scaling>
          <c:orientation val="minMax"/>
        </c:scaling>
        <c:delete val="1"/>
        <c:axPos val="b"/>
        <c:title>
          <c:tx>
            <c:rich>
              <a:bodyPr/>
              <a:lstStyle/>
              <a:p>
                <a:pPr>
                  <a:defRPr sz="2000" b="0" i="0" u="none" strike="noStrike" baseline="0">
                    <a:solidFill>
                      <a:srgbClr val="333333"/>
                    </a:solidFill>
                    <a:latin typeface="Calibri"/>
                    <a:ea typeface="Calibri"/>
                    <a:cs typeface="Calibri"/>
                  </a:defRPr>
                </a:pPr>
                <a:r>
                  <a:rPr lang="en-US" sz="2000"/>
                  <a:t>% of Students Enrolling in 4-Year College</a:t>
                </a:r>
              </a:p>
            </c:rich>
          </c:tx>
          <c:overlay val="0"/>
          <c:spPr>
            <a:noFill/>
            <a:ln w="25400">
              <a:noFill/>
            </a:ln>
          </c:spPr>
        </c:title>
        <c:numFmt formatCode="0%" sourceLinked="1"/>
        <c:majorTickMark val="out"/>
        <c:minorTickMark val="none"/>
        <c:tickLblPos val="nextTo"/>
        <c:crossAx val="41249794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93FB2803-B458-4143-8DA3-1C0CC180762E}" type="datetimeFigureOut">
              <a:rPr lang="en-US" smtClean="0"/>
              <a:t>4/22/2020</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AEC4BD28-4526-4AE1-93F9-C29AB182FE58}" type="slidenum">
              <a:rPr lang="en-US" smtClean="0"/>
              <a:t>‹#›</a:t>
            </a:fld>
            <a:endParaRPr lang="en-US"/>
          </a:p>
        </p:txBody>
      </p:sp>
    </p:spTree>
    <p:extLst>
      <p:ext uri="{BB962C8B-B14F-4D97-AF65-F5344CB8AC3E}">
        <p14:creationId xmlns:p14="http://schemas.microsoft.com/office/powerpoint/2010/main" val="1324064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38B15AC6-4A5A-4D79-8255-4C50D0E710AF}" type="datetimeFigureOut">
              <a:rPr lang="en-US" smtClean="0"/>
              <a:t>4/22/2020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78E8C85-D3FF-4CFA-8535-48A5E426C969}" type="slidenum">
              <a:rPr lang="en-US" smtClean="0"/>
              <a:t>‹#›</a:t>
            </a:fld>
            <a:endParaRPr lang="en-US"/>
          </a:p>
        </p:txBody>
      </p:sp>
    </p:spTree>
    <p:extLst>
      <p:ext uri="{BB962C8B-B14F-4D97-AF65-F5344CB8AC3E}">
        <p14:creationId xmlns:p14="http://schemas.microsoft.com/office/powerpoint/2010/main" val="307842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22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algn="r" defTabSz="931774" hangingPunct="1">
              <a:defRPr/>
            </a:pPr>
            <a:fld id="{835F5BE5-CB6F-4D58-91F4-C26512AF5EED}" type="slidenum">
              <a:rPr lang="en-US" sz="1200" kern="1200">
                <a:solidFill>
                  <a:prstClr val="black"/>
                </a:solidFill>
                <a:latin typeface="Calibri"/>
              </a:rPr>
              <a:pPr algn="r" defTabSz="931774" hangingPunct="1">
                <a:defRPr/>
              </a:pPr>
              <a:t>5</a:t>
            </a:fld>
            <a:endParaRPr lang="en-US" sz="1200" kern="1200">
              <a:solidFill>
                <a:prstClr val="black"/>
              </a:solidFill>
              <a:latin typeface="Calibri"/>
            </a:endParaRPr>
          </a:p>
        </p:txBody>
      </p:sp>
    </p:spTree>
    <p:extLst>
      <p:ext uri="{BB962C8B-B14F-4D97-AF65-F5344CB8AC3E}">
        <p14:creationId xmlns:p14="http://schemas.microsoft.com/office/powerpoint/2010/main" val="214579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4:40</a:t>
            </a:r>
          </a:p>
          <a:p>
            <a:r>
              <a:rPr lang="en-US" dirty="0"/>
              <a:t>As a reminder, this</a:t>
            </a:r>
            <a:r>
              <a:rPr lang="en-US" baseline="0" dirty="0"/>
              <a:t> change in state law provided the original impetus for these discussions.</a:t>
            </a:r>
            <a:endParaRPr lang="en-US" dirty="0"/>
          </a:p>
        </p:txBody>
      </p:sp>
      <p:sp>
        <p:nvSpPr>
          <p:cNvPr id="4" name="Slide Number Placeholder 3"/>
          <p:cNvSpPr>
            <a:spLocks noGrp="1"/>
          </p:cNvSpPr>
          <p:nvPr>
            <p:ph type="sldNum" sz="quarter" idx="10"/>
          </p:nvPr>
        </p:nvSpPr>
        <p:spPr/>
        <p:txBody>
          <a:bodyPr/>
          <a:lstStyle/>
          <a:p>
            <a:fld id="{835F5BE5-CB6F-4D58-91F4-C26512AF5EED}" type="slidenum">
              <a:rPr lang="en-US" smtClean="0"/>
              <a:t>16</a:t>
            </a:fld>
            <a:endParaRPr lang="en-US"/>
          </a:p>
        </p:txBody>
      </p:sp>
    </p:spTree>
    <p:extLst>
      <p:ext uri="{BB962C8B-B14F-4D97-AF65-F5344CB8AC3E}">
        <p14:creationId xmlns:p14="http://schemas.microsoft.com/office/powerpoint/2010/main" val="43093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858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84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509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2895600" y="764373"/>
            <a:ext cx="8610600" cy="1293028"/>
          </a:xfrm>
          <a:prstGeom prst="rect">
            <a:avLst/>
          </a:prstGeom>
        </p:spPr>
        <p:txBody>
          <a:bodyPr/>
          <a:lstStyle>
            <a:lvl1pPr algn="r" defTabSz="685800">
              <a:lnSpc>
                <a:spcPct val="90000"/>
              </a:lnSpc>
              <a:defRPr sz="3000" b="0" cap="all">
                <a:solidFill>
                  <a:srgbClr val="FFFFFF"/>
                </a:solidFill>
                <a:latin typeface="Century Gothic"/>
                <a:ea typeface="Century Gothic"/>
                <a:cs typeface="Century Gothic"/>
                <a:sym typeface="Century Gothic"/>
              </a:defRPr>
            </a:lvl1pPr>
          </a:lstStyle>
          <a:p>
            <a:r>
              <a:t>Title Text</a:t>
            </a:r>
          </a:p>
        </p:txBody>
      </p:sp>
      <p:sp>
        <p:nvSpPr>
          <p:cNvPr id="213" name="Body Level One…"/>
          <p:cNvSpPr txBox="1">
            <a:spLocks noGrp="1"/>
          </p:cNvSpPr>
          <p:nvPr>
            <p:ph type="body" idx="1"/>
          </p:nvPr>
        </p:nvSpPr>
        <p:spPr>
          <a:xfrm>
            <a:off x="685800" y="2194562"/>
            <a:ext cx="10820400" cy="4024125"/>
          </a:xfrm>
          <a:prstGeom prst="rect">
            <a:avLst/>
          </a:prstGeom>
        </p:spPr>
        <p:txBody>
          <a:bodyPr/>
          <a:lstStyle>
            <a:lvl1pPr marL="171450" indent="-171450" defTabSz="685800">
              <a:lnSpc>
                <a:spcPct val="90000"/>
              </a:lnSpc>
              <a:defRPr sz="1600">
                <a:solidFill>
                  <a:srgbClr val="FFFFFF"/>
                </a:solidFill>
                <a:latin typeface="Century Gothic"/>
                <a:ea typeface="Century Gothic"/>
                <a:cs typeface="Century Gothic"/>
                <a:sym typeface="Century Gothic"/>
              </a:defRPr>
            </a:lvl1pPr>
            <a:lvl2pPr marL="525780" indent="-182880" defTabSz="685800">
              <a:lnSpc>
                <a:spcPct val="90000"/>
              </a:lnSpc>
              <a:buChar char="•"/>
              <a:defRPr sz="1600">
                <a:solidFill>
                  <a:srgbClr val="FFFFFF"/>
                </a:solidFill>
                <a:latin typeface="Century Gothic"/>
                <a:ea typeface="Century Gothic"/>
                <a:cs typeface="Century Gothic"/>
                <a:sym typeface="Century Gothic"/>
              </a:defRPr>
            </a:lvl2pPr>
            <a:lvl3pPr marL="896815" indent="-211015" defTabSz="685800">
              <a:lnSpc>
                <a:spcPct val="90000"/>
              </a:lnSpc>
              <a:defRPr sz="1600">
                <a:solidFill>
                  <a:srgbClr val="FFFFFF"/>
                </a:solidFill>
                <a:latin typeface="Century Gothic"/>
                <a:ea typeface="Century Gothic"/>
                <a:cs typeface="Century Gothic"/>
                <a:sym typeface="Century Gothic"/>
              </a:defRPr>
            </a:lvl3pPr>
            <a:lvl4pPr marL="1257300" indent="-228600" defTabSz="685800">
              <a:lnSpc>
                <a:spcPct val="90000"/>
              </a:lnSpc>
              <a:buChar char="•"/>
              <a:defRPr sz="1600">
                <a:solidFill>
                  <a:srgbClr val="FFFFFF"/>
                </a:solidFill>
                <a:latin typeface="Century Gothic"/>
                <a:ea typeface="Century Gothic"/>
                <a:cs typeface="Century Gothic"/>
                <a:sym typeface="Century Gothic"/>
              </a:defRPr>
            </a:lvl4pPr>
            <a:lvl5pPr marL="1600200" indent="-228600" defTabSz="685800">
              <a:lnSpc>
                <a:spcPct val="90000"/>
              </a:lnSpc>
              <a:buChar char="•"/>
              <a:defRPr sz="16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11235501" y="474848"/>
            <a:ext cx="270699" cy="177433"/>
          </a:xfrm>
          <a:prstGeom prst="rect">
            <a:avLst/>
          </a:prstGeom>
        </p:spPr>
        <p:txBody>
          <a:bodyPr/>
          <a:lstStyle>
            <a:lvl1pPr>
              <a:defRPr sz="700">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36843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072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9796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661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985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2469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477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324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4/22/2020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707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4/22/2020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9774311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belmayps.wa.edu.au/index.html"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plastinglish.blogspot.com/2013/11/geometric-backgrounds.html"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1439035" TargetMode="External"/><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hyperlink" Target="http://yvonnechase.com/whats-the-secret/"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flickr.com/photos/berkeleylab/4863700123" TargetMode="External"/><Relationship Id="rId2" Type="http://schemas.openxmlformats.org/officeDocument/2006/relationships/image" Target="../media/image17.jpg"/><Relationship Id="rId1" Type="http://schemas.openxmlformats.org/officeDocument/2006/relationships/slideLayout" Target="../slideLayouts/slideLayout4.xml"/><Relationship Id="rId5" Type="http://schemas.openxmlformats.org/officeDocument/2006/relationships/hyperlink" Target="https://www.flickr.com/photos/all4ed/35668664324" TargetMode="Externa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itle 1"/>
          <p:cNvSpPr txBox="1">
            <a:spLocks noGrp="1"/>
          </p:cNvSpPr>
          <p:nvPr>
            <p:ph type="title"/>
          </p:nvPr>
        </p:nvSpPr>
        <p:spPr>
          <a:xfrm>
            <a:off x="3124324" y="-730313"/>
            <a:ext cx="4876423" cy="275483"/>
          </a:xfrm>
          <a:prstGeom prst="rect">
            <a:avLst/>
          </a:prstGeom>
        </p:spPr>
        <p:txBody>
          <a:bodyPr/>
          <a:lstStyle>
            <a:lvl1pPr defTabSz="528065">
              <a:defRPr sz="1232"/>
            </a:lvl1pPr>
          </a:lstStyle>
          <a:p>
            <a:r>
              <a:t>Present-Infrastructure building</a:t>
            </a:r>
          </a:p>
        </p:txBody>
      </p:sp>
      <p:sp>
        <p:nvSpPr>
          <p:cNvPr id="414" name="Content Placeholder 2"/>
          <p:cNvSpPr txBox="1">
            <a:spLocks noGrp="1"/>
          </p:cNvSpPr>
          <p:nvPr>
            <p:ph type="body" idx="1"/>
          </p:nvPr>
        </p:nvSpPr>
        <p:spPr>
          <a:xfrm>
            <a:off x="5115329" y="4308892"/>
            <a:ext cx="4957585" cy="1685508"/>
          </a:xfrm>
          <a:prstGeom prst="rect">
            <a:avLst/>
          </a:prstGeom>
        </p:spPr>
        <p:txBody>
          <a:bodyPr>
            <a:normAutofit/>
          </a:bodyPr>
          <a:lstStyle>
            <a:lvl1pPr marL="0" indent="0" algn="ctr" defTabSz="914400">
              <a:lnSpc>
                <a:spcPct val="100000"/>
              </a:lnSpc>
              <a:spcBef>
                <a:spcPts val="400"/>
              </a:spcBef>
              <a:buSzTx/>
              <a:buFontTx/>
              <a:buNone/>
              <a:defRPr sz="2500" b="1" i="1">
                <a:solidFill>
                  <a:srgbClr val="FF9300"/>
                </a:solidFill>
                <a:latin typeface="+mn-lt"/>
                <a:ea typeface="+mn-ea"/>
                <a:cs typeface="+mn-cs"/>
                <a:sym typeface="Calibri"/>
              </a:defRPr>
            </a:lvl1pPr>
          </a:lstStyle>
          <a:p>
            <a:endParaRPr lang="en-US" dirty="0"/>
          </a:p>
          <a:p>
            <a:endParaRPr dirty="0"/>
          </a:p>
        </p:txBody>
      </p:sp>
      <p:pic>
        <p:nvPicPr>
          <p:cNvPr id="415" name="36.jpg" descr="36.jpg"/>
          <p:cNvPicPr>
            <a:picLocks noChangeAspect="1"/>
          </p:cNvPicPr>
          <p:nvPr/>
        </p:nvPicPr>
        <p:blipFill>
          <a:blip r:embed="rId3">
            <a:extLst/>
          </a:blip>
          <a:srcRect/>
          <a:stretch>
            <a:fillRect/>
          </a:stretch>
        </p:blipFill>
        <p:spPr>
          <a:xfrm>
            <a:off x="5712600" y="438301"/>
            <a:ext cx="5451242" cy="3633790"/>
          </a:xfrm>
          <a:prstGeom prst="rect">
            <a:avLst/>
          </a:prstGeom>
          <a:ln w="12700">
            <a:miter lim="400000"/>
          </a:ln>
        </p:spPr>
      </p:pic>
      <p:grpSp>
        <p:nvGrpSpPr>
          <p:cNvPr id="418" name="Group"/>
          <p:cNvGrpSpPr/>
          <p:nvPr/>
        </p:nvGrpSpPr>
        <p:grpSpPr>
          <a:xfrm>
            <a:off x="5712600" y="3620282"/>
            <a:ext cx="6323626" cy="1057276"/>
            <a:chOff x="0" y="0"/>
            <a:chExt cx="6323624" cy="1057275"/>
          </a:xfrm>
        </p:grpSpPr>
        <p:pic>
          <p:nvPicPr>
            <p:cNvPr id="416" name="Image" descr="Image"/>
            <p:cNvPicPr>
              <a:picLocks noChangeAspect="1"/>
            </p:cNvPicPr>
            <p:nvPr/>
          </p:nvPicPr>
          <p:blipFill>
            <a:blip r:embed="rId4">
              <a:extLst/>
            </a:blip>
            <a:stretch>
              <a:fillRect/>
            </a:stretch>
          </p:blipFill>
          <p:spPr>
            <a:xfrm>
              <a:off x="0" y="0"/>
              <a:ext cx="6253031" cy="1057275"/>
            </a:xfrm>
            <a:prstGeom prst="rect">
              <a:avLst/>
            </a:prstGeom>
            <a:ln w="12700" cap="flat">
              <a:noFill/>
              <a:miter lim="400000"/>
            </a:ln>
            <a:effectLst/>
          </p:spPr>
        </p:pic>
        <p:sp>
          <p:nvSpPr>
            <p:cNvPr id="417" name="FAMILY PARTNERSHIPS"/>
            <p:cNvSpPr txBox="1"/>
            <p:nvPr/>
          </p:nvSpPr>
          <p:spPr>
            <a:xfrm>
              <a:off x="0" y="227421"/>
              <a:ext cx="6323624" cy="65323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3000" b="1" spc="450">
                  <a:solidFill>
                    <a:srgbClr val="FFFFFF"/>
                  </a:solidFill>
                </a:defRPr>
              </a:lvl1pPr>
            </a:lstStyle>
            <a:p>
              <a:r>
                <a:rPr dirty="0"/>
                <a:t>FAMILY PARTNERSHIPS</a:t>
              </a:r>
            </a:p>
          </p:txBody>
        </p:sp>
      </p:gr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0974" t="24195" r="14265" b="32135"/>
          <a:stretch/>
        </p:blipFill>
        <p:spPr>
          <a:xfrm>
            <a:off x="330100" y="3038102"/>
            <a:ext cx="4785229" cy="188273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9140" y="417783"/>
            <a:ext cx="3613395" cy="2282079"/>
          </a:xfrm>
          <a:prstGeom prst="rect">
            <a:avLst/>
          </a:prstGeom>
        </p:spPr>
      </p:pic>
      <p:sp>
        <p:nvSpPr>
          <p:cNvPr id="3" name="Rectangle 2"/>
          <p:cNvSpPr/>
          <p:nvPr/>
        </p:nvSpPr>
        <p:spPr>
          <a:xfrm>
            <a:off x="1521626" y="5027969"/>
            <a:ext cx="9336595" cy="1754326"/>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HIGH SCHOOL INFORMATION</a:t>
            </a:r>
          </a:p>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FOR 8</a:t>
            </a:r>
            <a:r>
              <a:rPr lang="en-US" sz="5400" b="1" baseline="300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GRADE FAM</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ILIES</a:t>
            </a:r>
          </a:p>
        </p:txBody>
      </p:sp>
    </p:spTree>
    <p:extLst>
      <p:ext uri="{BB962C8B-B14F-4D97-AF65-F5344CB8AC3E}">
        <p14:creationId xmlns:p14="http://schemas.microsoft.com/office/powerpoint/2010/main" val="43341438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4E62F-2DEA-4B2B-8EB8-A65473B52F75}"/>
              </a:ext>
            </a:extLst>
          </p:cNvPr>
          <p:cNvSpPr>
            <a:spLocks noGrp="1"/>
          </p:cNvSpPr>
          <p:nvPr>
            <p:ph type="title"/>
          </p:nvPr>
        </p:nvSpPr>
        <p:spPr/>
        <p:txBody>
          <a:bodyPr/>
          <a:lstStyle/>
          <a:p>
            <a:pPr algn="ctr"/>
            <a:r>
              <a:rPr lang="en-US" sz="4400" dirty="0"/>
              <a:t>Attendance Matters!</a:t>
            </a:r>
            <a:br>
              <a:rPr lang="en-US" sz="4400"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4B7D9EF4-66C0-4853-BD08-4CFEA4FB4F1C}"/>
              </a:ext>
            </a:extLst>
          </p:cNvPr>
          <p:cNvSpPr>
            <a:spLocks noGrp="1"/>
          </p:cNvSpPr>
          <p:nvPr>
            <p:ph idx="1"/>
          </p:nvPr>
        </p:nvSpPr>
        <p:spPr>
          <a:xfrm>
            <a:off x="3646967" y="796591"/>
            <a:ext cx="7581013" cy="6061408"/>
          </a:xfrm>
        </p:spPr>
        <p:txBody>
          <a:bodyPr>
            <a:normAutofit/>
          </a:bodyPr>
          <a:lstStyle/>
          <a:p>
            <a:pPr marL="0" indent="0">
              <a:buNone/>
            </a:pPr>
            <a:r>
              <a:rPr lang="en-US" dirty="0"/>
              <a:t> </a:t>
            </a:r>
            <a:endParaRPr lang="en-US" sz="2800" dirty="0"/>
          </a:p>
          <a:p>
            <a:pPr marL="0" indent="0">
              <a:buNone/>
            </a:pPr>
            <a:r>
              <a:rPr lang="en-US" sz="2800" dirty="0"/>
              <a:t>Student needs to find a way to:</a:t>
            </a:r>
          </a:p>
          <a:p>
            <a:pPr lvl="1"/>
            <a:r>
              <a:rPr lang="en-US" sz="2600" dirty="0"/>
              <a:t>Show paperwork to all teachers to get absence excused	</a:t>
            </a:r>
          </a:p>
          <a:p>
            <a:pPr lvl="1"/>
            <a:r>
              <a:rPr lang="en-US" sz="2800" dirty="0"/>
              <a:t>Learn the material missed in all classes</a:t>
            </a:r>
          </a:p>
          <a:p>
            <a:pPr lvl="1"/>
            <a:r>
              <a:rPr lang="en-US" sz="2800" dirty="0"/>
              <a:t>Make up the assignments missed in all classes</a:t>
            </a:r>
          </a:p>
          <a:p>
            <a:pPr lvl="1"/>
            <a:r>
              <a:rPr lang="en-US" sz="2800" dirty="0"/>
              <a:t>Keep up with the current work while making up the missed work</a:t>
            </a:r>
          </a:p>
          <a:p>
            <a:pPr marL="0" indent="0">
              <a:buNone/>
            </a:pPr>
            <a:r>
              <a:rPr lang="en-US" sz="2800" dirty="0"/>
              <a:t>It is very easy to fall behind. </a:t>
            </a:r>
          </a:p>
          <a:p>
            <a:pPr marL="0" indent="0">
              <a:buNone/>
            </a:pPr>
            <a:r>
              <a:rPr lang="en-US" sz="2800" dirty="0"/>
              <a:t>When you fall behind, your grades are likely to slip. </a:t>
            </a:r>
          </a:p>
          <a:p>
            <a:pPr marL="0" indent="0">
              <a:buNone/>
            </a:pPr>
            <a:r>
              <a:rPr lang="en-US" sz="2800" dirty="0"/>
              <a:t>Missing too many days of class may mean that the student does not receive a passing grade.</a:t>
            </a:r>
          </a:p>
          <a:p>
            <a:pPr marL="0" indent="0">
              <a:buNone/>
            </a:pPr>
            <a:endParaRPr lang="en-US" b="1" dirty="0"/>
          </a:p>
        </p:txBody>
      </p:sp>
      <p:sp>
        <p:nvSpPr>
          <p:cNvPr id="4" name="Rectangle 3">
            <a:extLst>
              <a:ext uri="{FF2B5EF4-FFF2-40B4-BE49-F238E27FC236}">
                <a16:creationId xmlns:a16="http://schemas.microsoft.com/office/drawing/2014/main" id="{E0951836-BC1D-4A91-8223-34702E264089}"/>
              </a:ext>
            </a:extLst>
          </p:cNvPr>
          <p:cNvSpPr/>
          <p:nvPr/>
        </p:nvSpPr>
        <p:spPr>
          <a:xfrm>
            <a:off x="428423" y="150260"/>
            <a:ext cx="11335154" cy="646331"/>
          </a:xfrm>
          <a:prstGeom prst="rect">
            <a:avLst/>
          </a:prstGeom>
        </p:spPr>
        <p:txBody>
          <a:bodyPr wrap="none">
            <a:spAutoFit/>
          </a:bodyPr>
          <a:lstStyle/>
          <a:p>
            <a:r>
              <a:rPr lang="en-US" sz="3600" dirty="0"/>
              <a:t>What happens when a student misses a day in high school?</a:t>
            </a:r>
          </a:p>
        </p:txBody>
      </p:sp>
      <p:pic>
        <p:nvPicPr>
          <p:cNvPr id="6" name="Picture 5">
            <a:extLst>
              <a:ext uri="{FF2B5EF4-FFF2-40B4-BE49-F238E27FC236}">
                <a16:creationId xmlns:a16="http://schemas.microsoft.com/office/drawing/2014/main" id="{70F0CB10-1BDE-4381-A50A-57EE227AF67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3385362"/>
            <a:ext cx="3381375" cy="1352550"/>
          </a:xfrm>
          <a:prstGeom prst="rect">
            <a:avLst/>
          </a:prstGeom>
        </p:spPr>
      </p:pic>
    </p:spTree>
    <p:extLst>
      <p:ext uri="{BB962C8B-B14F-4D97-AF65-F5344CB8AC3E}">
        <p14:creationId xmlns:p14="http://schemas.microsoft.com/office/powerpoint/2010/main" val="426521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EDF195-3EB5-44C9-BC7F-DFBF112A8A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9B1B74-83AF-4807-8766-6194DB05C6C0}"/>
              </a:ext>
            </a:extLst>
          </p:cNvPr>
          <p:cNvSpPr>
            <a:spLocks noGrp="1"/>
          </p:cNvSpPr>
          <p:nvPr>
            <p:ph idx="1"/>
          </p:nvPr>
        </p:nvSpPr>
        <p:spPr>
          <a:xfrm>
            <a:off x="3475039" y="552893"/>
            <a:ext cx="8199510" cy="5943600"/>
          </a:xfrm>
        </p:spPr>
        <p:txBody>
          <a:bodyPr>
            <a:normAutofit/>
          </a:bodyPr>
          <a:lstStyle/>
          <a:p>
            <a:pPr marL="0" indent="0" algn="ctr">
              <a:buNone/>
            </a:pPr>
            <a:r>
              <a:rPr lang="en-US" sz="3200" b="1" dirty="0">
                <a:solidFill>
                  <a:schemeClr val="tx1"/>
                </a:solidFill>
                <a:latin typeface="Calibri" panose="020F0502020204030204" pitchFamily="34" charset="0"/>
              </a:rPr>
              <a:t>How parents can help increase student success:</a:t>
            </a:r>
          </a:p>
          <a:p>
            <a:pPr marL="0" indent="0" algn="ctr">
              <a:buNone/>
            </a:pPr>
            <a:endParaRPr lang="en-US" sz="2800" dirty="0">
              <a:solidFill>
                <a:schemeClr val="tx1"/>
              </a:solidFill>
              <a:latin typeface="Calibri" panose="020F0502020204030204" pitchFamily="34" charset="0"/>
            </a:endParaRPr>
          </a:p>
          <a:p>
            <a:pPr lvl="0"/>
            <a:r>
              <a:rPr lang="en-US" sz="2800" dirty="0">
                <a:solidFill>
                  <a:schemeClr val="tx1"/>
                </a:solidFill>
                <a:latin typeface="Calibri" panose="020F0502020204030204" pitchFamily="34" charset="0"/>
              </a:rPr>
              <a:t>Make sure your teen is doing homework every night. </a:t>
            </a:r>
          </a:p>
          <a:p>
            <a:pPr lvl="0"/>
            <a:r>
              <a:rPr lang="en-US" sz="2800" dirty="0">
                <a:solidFill>
                  <a:schemeClr val="tx1"/>
                </a:solidFill>
                <a:latin typeface="Calibri" panose="020F0502020204030204" pitchFamily="34" charset="0"/>
              </a:rPr>
              <a:t>Set goals with your teen and ask them about their progress.</a:t>
            </a:r>
          </a:p>
          <a:p>
            <a:pPr lvl="0"/>
            <a:r>
              <a:rPr lang="en-US" sz="2800" dirty="0">
                <a:solidFill>
                  <a:schemeClr val="tx1"/>
                </a:solidFill>
                <a:latin typeface="Calibri" panose="020F0502020204030204" pitchFamily="34" charset="0"/>
              </a:rPr>
              <a:t>Encourage your teen to ask their teachers for help as needed.</a:t>
            </a:r>
          </a:p>
          <a:p>
            <a:pPr lvl="0"/>
            <a:r>
              <a:rPr lang="en-US" sz="2800" dirty="0">
                <a:solidFill>
                  <a:schemeClr val="tx1"/>
                </a:solidFill>
                <a:latin typeface="Calibri" panose="020F0502020204030204" pitchFamily="34" charset="0"/>
              </a:rPr>
              <a:t>Make sure you know the grading policies for each of your student’s teachers.</a:t>
            </a:r>
          </a:p>
          <a:p>
            <a:pPr lvl="0"/>
            <a:r>
              <a:rPr lang="en-US" sz="2800" dirty="0">
                <a:solidFill>
                  <a:schemeClr val="tx1"/>
                </a:solidFill>
                <a:latin typeface="Calibri" panose="020F0502020204030204" pitchFamily="34" charset="0"/>
              </a:rPr>
              <a:t>Encourage your student’s teachers and counselors to contact you if your student’s grades fall below a “C.”</a:t>
            </a:r>
          </a:p>
        </p:txBody>
      </p:sp>
      <p:pic>
        <p:nvPicPr>
          <p:cNvPr id="6" name="Content Placeholder 5">
            <a:extLst>
              <a:ext uri="{FF2B5EF4-FFF2-40B4-BE49-F238E27FC236}">
                <a16:creationId xmlns:a16="http://schemas.microsoft.com/office/drawing/2014/main" id="{71CCB07E-0147-49E6-83D1-654BA383C304}"/>
              </a:ext>
            </a:extLst>
          </p:cNvPr>
          <p:cNvPicPr>
            <a:picLocks noGrp="1" noChangeAspect="1"/>
          </p:cNvPicPr>
          <p:nvPr>
            <p:ph sz="half" idx="4294967295"/>
          </p:nvPr>
        </p:nvPicPr>
        <p:blipFill>
          <a:blip r:embed="rId2">
            <a:extLst>
              <a:ext uri="{837473B0-CC2E-450A-ABE3-18F120FF3D39}">
                <a1611:picAttrSrcUrl xmlns:a1611="http://schemas.microsoft.com/office/drawing/2016/11/main" r:id="rId3"/>
              </a:ext>
            </a:extLst>
          </a:blip>
          <a:stretch>
            <a:fillRect/>
          </a:stretch>
        </p:blipFill>
        <p:spPr>
          <a:xfrm>
            <a:off x="0" y="2095500"/>
            <a:ext cx="3475038" cy="1985963"/>
          </a:xfrm>
        </p:spPr>
      </p:pic>
    </p:spTree>
    <p:extLst>
      <p:ext uri="{BB962C8B-B14F-4D97-AF65-F5344CB8AC3E}">
        <p14:creationId xmlns:p14="http://schemas.microsoft.com/office/powerpoint/2010/main" val="24171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 How to Use the Parent Portal To Check on Student Grades and Homework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601" y="210531"/>
            <a:ext cx="4774798" cy="2260071"/>
          </a:xfrm>
          <a:prstGeom prst="rect">
            <a:avLst/>
          </a:prstGeom>
        </p:spPr>
      </p:pic>
      <p:pic>
        <p:nvPicPr>
          <p:cNvPr id="6" name="Content Placeholder 5">
            <a:extLst>
              <a:ext uri="{FF2B5EF4-FFF2-40B4-BE49-F238E27FC236}">
                <a16:creationId xmlns:a16="http://schemas.microsoft.com/office/drawing/2014/main" id="{196B9687-EF5E-4803-BF7E-0B716DE2C1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17723" y="2647585"/>
            <a:ext cx="5919491" cy="3529931"/>
          </a:xfrm>
          <a:prstGeom prst="rect">
            <a:avLst/>
          </a:prstGeom>
        </p:spPr>
      </p:pic>
    </p:spTree>
    <p:extLst>
      <p:ext uri="{BB962C8B-B14F-4D97-AF65-F5344CB8AC3E}">
        <p14:creationId xmlns:p14="http://schemas.microsoft.com/office/powerpoint/2010/main" val="424080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2368" y="324853"/>
            <a:ext cx="10173671"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400" hangingPunct="0"/>
            <a:r>
              <a:rPr lang="en-US" sz="2800" dirty="0">
                <a:solidFill>
                  <a:srgbClr val="000000"/>
                </a:solidFill>
                <a:sym typeface="Calibri"/>
              </a:rPr>
              <a:t>Studies suggest that regular parent use of the parent portal can help monitor students’  </a:t>
            </a:r>
            <a:r>
              <a:rPr lang="en-US" sz="2800" dirty="0"/>
              <a:t>coursework thereby improve course passing rates.</a:t>
            </a:r>
            <a:endParaRPr lang="en-US" sz="2800" dirty="0">
              <a:solidFill>
                <a:srgbClr val="000000"/>
              </a:solidFill>
              <a:sym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25" y="3090862"/>
            <a:ext cx="1428750" cy="6762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469" y="1294994"/>
            <a:ext cx="8291279" cy="4944285"/>
          </a:xfrm>
          <a:prstGeom prst="rect">
            <a:avLst/>
          </a:prstGeom>
        </p:spPr>
      </p:pic>
      <p:sp>
        <p:nvSpPr>
          <p:cNvPr id="6" name="TextBox 5">
            <a:extLst>
              <a:ext uri="{FF2B5EF4-FFF2-40B4-BE49-F238E27FC236}">
                <a16:creationId xmlns:a16="http://schemas.microsoft.com/office/drawing/2014/main" id="{743C3BFB-AA77-41C6-96C7-FE8AA8096B44}"/>
              </a:ext>
            </a:extLst>
          </p:cNvPr>
          <p:cNvSpPr txBox="1"/>
          <p:nvPr/>
        </p:nvSpPr>
        <p:spPr>
          <a:xfrm>
            <a:off x="2461270" y="6278137"/>
            <a:ext cx="8438529" cy="400110"/>
          </a:xfrm>
          <a:prstGeom prst="rect">
            <a:avLst/>
          </a:prstGeom>
          <a:noFill/>
        </p:spPr>
        <p:txBody>
          <a:bodyPr wrap="none" rtlCol="0">
            <a:spAutoFit/>
          </a:bodyPr>
          <a:lstStyle/>
          <a:p>
            <a:r>
              <a:rPr lang="en-US" sz="2000" dirty="0"/>
              <a:t>Stay tuned for more information on the parent portal later in the presentation</a:t>
            </a:r>
            <a:r>
              <a:rPr lang="en-US" dirty="0"/>
              <a:t>.</a:t>
            </a:r>
          </a:p>
        </p:txBody>
      </p:sp>
    </p:spTree>
    <p:extLst>
      <p:ext uri="{BB962C8B-B14F-4D97-AF65-F5344CB8AC3E}">
        <p14:creationId xmlns:p14="http://schemas.microsoft.com/office/powerpoint/2010/main" val="351485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F86D0-9C74-4EFF-A561-CEB5F7AED6BD}"/>
              </a:ext>
            </a:extLst>
          </p:cNvPr>
          <p:cNvSpPr>
            <a:spLocks noGrp="1"/>
          </p:cNvSpPr>
          <p:nvPr>
            <p:ph sz="half" idx="1"/>
          </p:nvPr>
        </p:nvSpPr>
        <p:spPr/>
        <p:txBody>
          <a:bodyPr>
            <a:normAutofit/>
          </a:bodyPr>
          <a:lstStyle/>
          <a:p>
            <a:pPr marL="0" indent="0">
              <a:buNone/>
            </a:pPr>
            <a:r>
              <a:rPr lang="en-US" sz="3600" dirty="0"/>
              <a:t>Talk with your teen regularly about their goals for after high school and what steps they need to take to meet those goals.</a:t>
            </a:r>
          </a:p>
        </p:txBody>
      </p:sp>
      <p:pic>
        <p:nvPicPr>
          <p:cNvPr id="6" name="Content Placeholder 5">
            <a:extLst>
              <a:ext uri="{FF2B5EF4-FFF2-40B4-BE49-F238E27FC236}">
                <a16:creationId xmlns:a16="http://schemas.microsoft.com/office/drawing/2014/main" id="{9911DAE5-D2A7-4BB6-915B-A57314242225}"/>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584522" y="1510276"/>
            <a:ext cx="3837448" cy="3837448"/>
          </a:xfrm>
        </p:spPr>
      </p:pic>
      <p:pic>
        <p:nvPicPr>
          <p:cNvPr id="8" name="Picture 7">
            <a:extLst>
              <a:ext uri="{FF2B5EF4-FFF2-40B4-BE49-F238E27FC236}">
                <a16:creationId xmlns:a16="http://schemas.microsoft.com/office/drawing/2014/main" id="{32514954-1B2C-4F24-929B-DC15E8747D9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113" y="2371060"/>
            <a:ext cx="3242716" cy="2282052"/>
          </a:xfrm>
          <a:prstGeom prst="rect">
            <a:avLst/>
          </a:prstGeom>
        </p:spPr>
      </p:pic>
    </p:spTree>
    <p:extLst>
      <p:ext uri="{BB962C8B-B14F-4D97-AF65-F5344CB8AC3E}">
        <p14:creationId xmlns:p14="http://schemas.microsoft.com/office/powerpoint/2010/main" val="421035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024E8-3766-428B-B2F0-963C88738C71}"/>
              </a:ext>
            </a:extLst>
          </p:cNvPr>
          <p:cNvSpPr>
            <a:spLocks noGrp="1"/>
          </p:cNvSpPr>
          <p:nvPr>
            <p:ph type="title"/>
          </p:nvPr>
        </p:nvSpPr>
        <p:spPr/>
        <p:txBody>
          <a:bodyPr/>
          <a:lstStyle/>
          <a:p>
            <a:r>
              <a:rPr lang="en-US" dirty="0"/>
              <a:t>Other Important Things to Know</a:t>
            </a:r>
          </a:p>
        </p:txBody>
      </p:sp>
      <p:sp>
        <p:nvSpPr>
          <p:cNvPr id="6" name="Text Placeholder 5">
            <a:extLst>
              <a:ext uri="{FF2B5EF4-FFF2-40B4-BE49-F238E27FC236}">
                <a16:creationId xmlns:a16="http://schemas.microsoft.com/office/drawing/2014/main" id="{6B5E99BD-E36B-4E43-91F7-E511A2F129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417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2CCED-D6B2-45F8-BE70-E77A05F3F2CC}"/>
              </a:ext>
            </a:extLst>
          </p:cNvPr>
          <p:cNvSpPr>
            <a:spLocks noGrp="1"/>
          </p:cNvSpPr>
          <p:nvPr>
            <p:ph type="title"/>
          </p:nvPr>
        </p:nvSpPr>
        <p:spPr/>
        <p:txBody>
          <a:bodyPr/>
          <a:lstStyle/>
          <a:p>
            <a:r>
              <a:rPr lang="en-US" dirty="0"/>
              <a:t>Graduation Requirements</a:t>
            </a:r>
          </a:p>
        </p:txBody>
      </p:sp>
      <p:pic>
        <p:nvPicPr>
          <p:cNvPr id="8" name="Content Placeholder 7" descr="17 Core Credits + 3 Personalized Pathway Requirements + 4 Elective Credits = 24 Credit Career and College Ready Graduation Requirements" title="How Do the 24-Credit Graduation Requirements Add U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0101" y="-394876"/>
            <a:ext cx="6188149" cy="8008195"/>
          </a:xfrm>
        </p:spPr>
      </p:pic>
      <p:sp>
        <p:nvSpPr>
          <p:cNvPr id="2" name="Slide Number Placeholder 1"/>
          <p:cNvSpPr>
            <a:spLocks noGrp="1"/>
          </p:cNvSpPr>
          <p:nvPr>
            <p:ph type="sldNum" sz="quarter" idx="12"/>
          </p:nvPr>
        </p:nvSpPr>
        <p:spPr/>
        <p:txBody>
          <a:bodyPr/>
          <a:lstStyle/>
          <a:p>
            <a:fld id="{C01DB105-449F-43EE-ABB8-5FBF7099C3D9}" type="slidenum">
              <a:rPr lang="en-US" smtClean="0"/>
              <a:t>16</a:t>
            </a:fld>
            <a:endParaRPr lang="en-US"/>
          </a:p>
        </p:txBody>
      </p:sp>
    </p:spTree>
    <p:extLst>
      <p:ext uri="{BB962C8B-B14F-4D97-AF65-F5344CB8AC3E}">
        <p14:creationId xmlns:p14="http://schemas.microsoft.com/office/powerpoint/2010/main" val="125009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A81C-DD47-4006-B0FA-49EB13158EFC}"/>
              </a:ext>
            </a:extLst>
          </p:cNvPr>
          <p:cNvSpPr>
            <a:spLocks noGrp="1"/>
          </p:cNvSpPr>
          <p:nvPr>
            <p:ph type="title"/>
          </p:nvPr>
        </p:nvSpPr>
        <p:spPr/>
        <p:txBody>
          <a:bodyPr/>
          <a:lstStyle/>
          <a:p>
            <a:r>
              <a:rPr lang="en-US" dirty="0"/>
              <a:t>Important Contact Information</a:t>
            </a:r>
            <a:br>
              <a:rPr lang="en-US" dirty="0"/>
            </a:br>
            <a:r>
              <a:rPr lang="en-US" dirty="0"/>
              <a:t>(Pick Up Your Refrigerator Magnet in Spanish or English)</a:t>
            </a:r>
          </a:p>
        </p:txBody>
      </p:sp>
      <p:pic>
        <p:nvPicPr>
          <p:cNvPr id="4" name="Content Placeholder 3">
            <a:extLst>
              <a:ext uri="{FF2B5EF4-FFF2-40B4-BE49-F238E27FC236}">
                <a16:creationId xmlns:a16="http://schemas.microsoft.com/office/drawing/2014/main" id="{E5C95DAD-AEAE-412F-AB3C-C527AA67332A}"/>
              </a:ext>
            </a:extLst>
          </p:cNvPr>
          <p:cNvPicPr>
            <a:picLocks noGrp="1" noChangeAspect="1"/>
          </p:cNvPicPr>
          <p:nvPr>
            <p:ph idx="1"/>
          </p:nvPr>
        </p:nvPicPr>
        <p:blipFill>
          <a:blip r:embed="rId2"/>
          <a:stretch>
            <a:fillRect/>
          </a:stretch>
        </p:blipFill>
        <p:spPr>
          <a:xfrm>
            <a:off x="3338399" y="690615"/>
            <a:ext cx="8697270" cy="5975999"/>
          </a:xfrm>
          <a:prstGeom prst="rect">
            <a:avLst/>
          </a:prstGeom>
        </p:spPr>
      </p:pic>
    </p:spTree>
    <p:extLst>
      <p:ext uri="{BB962C8B-B14F-4D97-AF65-F5344CB8AC3E}">
        <p14:creationId xmlns:p14="http://schemas.microsoft.com/office/powerpoint/2010/main" val="333974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Let school staff hear what you are thinking – they need to hear parent and student voices</a:t>
            </a:r>
          </a:p>
        </p:txBody>
      </p:sp>
      <p:pic>
        <p:nvPicPr>
          <p:cNvPr id="6" name="Content Placeholder 5" descr="What's the World Language Class all abou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1613" y="539644"/>
            <a:ext cx="4130056" cy="2750617"/>
          </a:xfrm>
        </p:spPr>
      </p:pic>
      <p:pic>
        <p:nvPicPr>
          <p:cNvPr id="7" name="Picture 6" descr="Cool Cat Teacher Blog: Effective Student-Led Parent Conferen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491" y="455169"/>
            <a:ext cx="1947260" cy="2919566"/>
          </a:xfrm>
          <a:prstGeom prst="rect">
            <a:avLst/>
          </a:prstGeom>
        </p:spPr>
      </p:pic>
      <p:pic>
        <p:nvPicPr>
          <p:cNvPr id="12" name="Picture 11" descr="File:Focus Groups, National Network Meetings, GINKS IMG 3920 (5348319263).jp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33" y="3459210"/>
            <a:ext cx="4282421" cy="3211816"/>
          </a:xfrm>
          <a:prstGeom prst="rect">
            <a:avLst/>
          </a:prstGeom>
        </p:spPr>
      </p:pic>
    </p:spTree>
    <p:extLst>
      <p:ext uri="{BB962C8B-B14F-4D97-AF65-F5344CB8AC3E}">
        <p14:creationId xmlns:p14="http://schemas.microsoft.com/office/powerpoint/2010/main" val="3233748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6F38-4562-4E85-AF99-B91A986D6A24}"/>
              </a:ext>
            </a:extLst>
          </p:cNvPr>
          <p:cNvSpPr>
            <a:spLocks noGrp="1"/>
          </p:cNvSpPr>
          <p:nvPr>
            <p:ph type="title"/>
          </p:nvPr>
        </p:nvSpPr>
        <p:spPr/>
        <p:txBody>
          <a:bodyPr>
            <a:normAutofit fontScale="90000"/>
          </a:bodyPr>
          <a:lstStyle/>
          <a:p>
            <a:r>
              <a:rPr lang="en-US" dirty="0"/>
              <a:t>Add slides with instructions on using the parent portal at this point if desired (see example in posted materials)</a:t>
            </a:r>
          </a:p>
        </p:txBody>
      </p:sp>
      <p:sp>
        <p:nvSpPr>
          <p:cNvPr id="3" name="Text Placeholder 2">
            <a:extLst>
              <a:ext uri="{FF2B5EF4-FFF2-40B4-BE49-F238E27FC236}">
                <a16:creationId xmlns:a16="http://schemas.microsoft.com/office/drawing/2014/main" id="{F821FCDE-5D7B-49A2-B0E1-813A24AD0E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2992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Families Are Important for Student Success</a:t>
            </a:r>
          </a:p>
        </p:txBody>
      </p:sp>
      <p:pic>
        <p:nvPicPr>
          <p:cNvPr id="8" name="Content Placeholder 7" descr="Family Photo, Graduation. | Flickr - Photo Shari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11395" y="3762932"/>
            <a:ext cx="3475038" cy="2606278"/>
          </a:xfrm>
        </p:spPr>
      </p:pic>
      <p:pic>
        <p:nvPicPr>
          <p:cNvPr id="7" name="Content Placeholder 6" descr="Mom, Dad and Daughter | Graduation Day! | By: Dreamer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9788" y="545691"/>
            <a:ext cx="4028436" cy="3021326"/>
          </a:xfrm>
        </p:spPr>
      </p:pic>
      <p:pic>
        <p:nvPicPr>
          <p:cNvPr id="9" name="Picture 8" descr="Happy Graduate Silhouette Jumping in the Air - Free Vect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733" y="167443"/>
            <a:ext cx="3497531" cy="3497531"/>
          </a:xfrm>
          <a:prstGeom prst="rect">
            <a:avLst/>
          </a:prstGeom>
        </p:spPr>
      </p:pic>
      <p:pic>
        <p:nvPicPr>
          <p:cNvPr id="10" name="Picture 9" descr="Free Images : crowd, student, education, cap, graduat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240" y="3857887"/>
            <a:ext cx="3766984" cy="2511323"/>
          </a:xfrm>
          <a:prstGeom prst="rect">
            <a:avLst/>
          </a:prstGeom>
        </p:spPr>
      </p:pic>
    </p:spTree>
    <p:extLst>
      <p:ext uri="{BB962C8B-B14F-4D97-AF65-F5344CB8AC3E}">
        <p14:creationId xmlns:p14="http://schemas.microsoft.com/office/powerpoint/2010/main" val="829573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A828-3F3C-4EE9-914B-C8C5639A86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ABB0C-6AD4-4D76-A76C-B725E6FB7CF8}"/>
              </a:ext>
            </a:extLst>
          </p:cNvPr>
          <p:cNvSpPr>
            <a:spLocks noGrp="1"/>
          </p:cNvSpPr>
          <p:nvPr>
            <p:ph idx="1"/>
          </p:nvPr>
        </p:nvSpPr>
        <p:spPr/>
        <p:txBody>
          <a:bodyPr/>
          <a:lstStyle/>
          <a:p>
            <a:pPr marL="0" indent="0">
              <a:buNone/>
            </a:pPr>
            <a:r>
              <a:rPr lang="en-US" kern="1400" dirty="0">
                <a:solidFill>
                  <a:srgbClr val="000000"/>
                </a:solidFill>
                <a:latin typeface="Times New Roman" panose="02020603050405020304" pitchFamily="18" charset="0"/>
              </a:rPr>
              <a:t>The creation of </a:t>
            </a:r>
            <a:r>
              <a:rPr lang="en-US" kern="1400">
                <a:solidFill>
                  <a:srgbClr val="000000"/>
                </a:solidFill>
                <a:latin typeface="Times New Roman" panose="02020603050405020304" pitchFamily="18" charset="0"/>
              </a:rPr>
              <a:t>this presentation was </a:t>
            </a:r>
            <a:r>
              <a:rPr lang="en-US" kern="1400" dirty="0">
                <a:solidFill>
                  <a:srgbClr val="000000"/>
                </a:solidFill>
                <a:latin typeface="Times New Roman" panose="02020603050405020304" pitchFamily="18" charset="0"/>
              </a:rPr>
              <a:t>supported by the Institute of Education Sciences, U.S. Department of Education, through Grant R305H150081 to Johns Hopkins University. The opinions expressed are those of the authors and do not represent views of the Institute or the U.S. Department of Education</a:t>
            </a:r>
            <a:endParaRPr lang="en-US" dirty="0"/>
          </a:p>
        </p:txBody>
      </p:sp>
    </p:spTree>
    <p:extLst>
      <p:ext uri="{BB962C8B-B14F-4D97-AF65-F5344CB8AC3E}">
        <p14:creationId xmlns:p14="http://schemas.microsoft.com/office/powerpoint/2010/main" val="377775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Family Engagement Is Critical Throughout </a:t>
            </a:r>
            <a:br>
              <a:rPr lang="en-US" b="1" dirty="0"/>
            </a:br>
            <a:r>
              <a:rPr lang="en-US" b="1" dirty="0"/>
              <a:t>High School</a:t>
            </a:r>
          </a:p>
        </p:txBody>
      </p:sp>
      <p:pic>
        <p:nvPicPr>
          <p:cNvPr id="5" name="Content Placeholder 4" descr="South Houston Branch Library | Harris County Public Library"/>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86070" y="3228760"/>
            <a:ext cx="3475038" cy="3425070"/>
          </a:xfrm>
        </p:spPr>
      </p:pic>
      <p:pic>
        <p:nvPicPr>
          <p:cNvPr id="7" name="Content Placeholder 6" descr="Make Every Day Count: Boost School Attendance | Sandy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66086" y="569540"/>
            <a:ext cx="3377656" cy="1636052"/>
          </a:xfrm>
        </p:spPr>
      </p:pic>
      <p:pic>
        <p:nvPicPr>
          <p:cNvPr id="8" name="Picture 7" descr="The IPKat: If innovation is the tonic, what's the gi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522" y="3194351"/>
            <a:ext cx="3144499" cy="3493888"/>
          </a:xfrm>
          <a:prstGeom prst="rect">
            <a:avLst/>
          </a:prstGeom>
        </p:spPr>
      </p:pic>
      <p:pic>
        <p:nvPicPr>
          <p:cNvPr id="10" name="Picture 9" descr="Alabama School Connection » Common Core State Standards i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742" y="314708"/>
            <a:ext cx="4897817" cy="3272105"/>
          </a:xfrm>
          <a:prstGeom prst="rect">
            <a:avLst/>
          </a:prstGeom>
        </p:spPr>
      </p:pic>
    </p:spTree>
    <p:extLst>
      <p:ext uri="{BB962C8B-B14F-4D97-AF65-F5344CB8AC3E}">
        <p14:creationId xmlns:p14="http://schemas.microsoft.com/office/powerpoint/2010/main" val="2132911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w="28575">
            <a:solidFill>
              <a:srgbClr val="0070C0"/>
            </a:solidFill>
          </a:ln>
        </p:spPr>
        <p:txBody>
          <a:bodyPr>
            <a:normAutofit/>
          </a:bodyPr>
          <a:lstStyle/>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81" y="2210481"/>
            <a:ext cx="3150528" cy="20965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268" y="1567458"/>
            <a:ext cx="3382581" cy="3382581"/>
          </a:xfrm>
          <a:prstGeom prst="rect">
            <a:avLst/>
          </a:prstGeom>
        </p:spPr>
      </p:pic>
      <p:sp>
        <p:nvSpPr>
          <p:cNvPr id="2" name="Rectangle 1"/>
          <p:cNvSpPr/>
          <p:nvPr/>
        </p:nvSpPr>
        <p:spPr>
          <a:xfrm>
            <a:off x="7856272" y="1136899"/>
            <a:ext cx="3213948" cy="4585871"/>
          </a:xfrm>
          <a:prstGeom prst="rect">
            <a:avLst/>
          </a:prstGeom>
        </p:spPr>
        <p:txBody>
          <a:bodyPr wrap="square">
            <a:spAutoFit/>
          </a:bodyPr>
          <a:lstStyle/>
          <a:p>
            <a:r>
              <a:rPr lang="en-US" sz="2800" dirty="0"/>
              <a:t>“This is the year that will set the stage for whether high school students will graduate and whether they will be ready for college.”</a:t>
            </a:r>
          </a:p>
          <a:p>
            <a:endParaRPr lang="en-US" sz="2800" dirty="0"/>
          </a:p>
          <a:p>
            <a:endParaRPr lang="en-US" sz="2800" dirty="0"/>
          </a:p>
          <a:p>
            <a:pPr algn="r"/>
            <a:r>
              <a:rPr lang="en-US" sz="2000" dirty="0"/>
              <a:t>Chicago Consortium on School Research, 2007</a:t>
            </a:r>
          </a:p>
        </p:txBody>
      </p:sp>
    </p:spTree>
    <p:extLst>
      <p:ext uri="{BB962C8B-B14F-4D97-AF65-F5344CB8AC3E}">
        <p14:creationId xmlns:p14="http://schemas.microsoft.com/office/powerpoint/2010/main" val="162408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endParaRPr lang="en-US" dirty="0"/>
          </a:p>
        </p:txBody>
      </p:sp>
      <p:sp>
        <p:nvSpPr>
          <p:cNvPr id="5" name="TextBox 4">
            <a:extLst>
              <a:ext uri="{FF2B5EF4-FFF2-40B4-BE49-F238E27FC236}">
                <a16:creationId xmlns:a16="http://schemas.microsoft.com/office/drawing/2014/main" id="{A4AF86C3-825E-4F63-ABF8-77DFF1BF2421}"/>
              </a:ext>
            </a:extLst>
          </p:cNvPr>
          <p:cNvSpPr txBox="1"/>
          <p:nvPr/>
        </p:nvSpPr>
        <p:spPr>
          <a:xfrm>
            <a:off x="4252988" y="5194958"/>
            <a:ext cx="7007382" cy="707886"/>
          </a:xfrm>
          <a:prstGeom prst="rect">
            <a:avLst/>
          </a:prstGeom>
          <a:noFill/>
        </p:spPr>
        <p:txBody>
          <a:bodyPr wrap="square" rtlCol="0">
            <a:spAutoFit/>
          </a:bodyPr>
          <a:lstStyle/>
          <a:p>
            <a:pPr algn="ctr">
              <a:defRPr/>
            </a:pPr>
            <a:r>
              <a:rPr lang="en-US" sz="2000" dirty="0">
                <a:solidFill>
                  <a:prstClr val="black">
                    <a:lumMod val="75000"/>
                    <a:lumOff val="25000"/>
                  </a:prstClr>
                </a:solidFill>
                <a:latin typeface="Calibri"/>
              </a:rPr>
              <a:t>Percentage of Students Graduating on Time, </a:t>
            </a:r>
          </a:p>
          <a:p>
            <a:pPr algn="ctr">
              <a:defRPr/>
            </a:pPr>
            <a:r>
              <a:rPr lang="en-US" sz="2000" dirty="0">
                <a:solidFill>
                  <a:prstClr val="black">
                    <a:lumMod val="75000"/>
                    <a:lumOff val="25000"/>
                  </a:prstClr>
                </a:solidFill>
                <a:latin typeface="Calibri"/>
              </a:rPr>
              <a:t>by Number of 9</a:t>
            </a:r>
            <a:r>
              <a:rPr lang="en-US" sz="2000" baseline="30000" dirty="0">
                <a:solidFill>
                  <a:prstClr val="black">
                    <a:lumMod val="75000"/>
                    <a:lumOff val="25000"/>
                  </a:prstClr>
                </a:solidFill>
                <a:latin typeface="Calibri"/>
              </a:rPr>
              <a:t>th</a:t>
            </a:r>
            <a:r>
              <a:rPr lang="en-US" sz="2000" dirty="0">
                <a:solidFill>
                  <a:prstClr val="black">
                    <a:lumMod val="75000"/>
                    <a:lumOff val="25000"/>
                  </a:prstClr>
                </a:solidFill>
                <a:latin typeface="Calibri"/>
              </a:rPr>
              <a:t> Grade Core Course Failures</a:t>
            </a:r>
          </a:p>
        </p:txBody>
      </p:sp>
      <p:graphicFrame>
        <p:nvGraphicFramePr>
          <p:cNvPr id="6" name="Chart 5">
            <a:extLst>
              <a:ext uri="{FF2B5EF4-FFF2-40B4-BE49-F238E27FC236}">
                <a16:creationId xmlns:a16="http://schemas.microsoft.com/office/drawing/2014/main" id="{5308549D-6A95-473E-A3BE-6582A72688A3}"/>
              </a:ext>
            </a:extLst>
          </p:cNvPr>
          <p:cNvGraphicFramePr>
            <a:graphicFrameLocks/>
          </p:cNvGraphicFramePr>
          <p:nvPr>
            <p:extLst>
              <p:ext uri="{D42A27DB-BD31-4B8C-83A1-F6EECF244321}">
                <p14:modId xmlns:p14="http://schemas.microsoft.com/office/powerpoint/2010/main" val="1680690615"/>
              </p:ext>
            </p:extLst>
          </p:nvPr>
        </p:nvGraphicFramePr>
        <p:xfrm>
          <a:off x="3817266" y="2068643"/>
          <a:ext cx="7337914" cy="29549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A04B85B-8F94-46B0-BBB8-AA631DD1DFB5}"/>
              </a:ext>
            </a:extLst>
          </p:cNvPr>
          <p:cNvSpPr txBox="1"/>
          <p:nvPr/>
        </p:nvSpPr>
        <p:spPr>
          <a:xfrm>
            <a:off x="4252988" y="6209079"/>
            <a:ext cx="6702240" cy="369332"/>
          </a:xfrm>
          <a:prstGeom prst="rect">
            <a:avLst/>
          </a:prstGeom>
          <a:solidFill>
            <a:schemeClr val="accent6"/>
          </a:solidFill>
        </p:spPr>
        <p:txBody>
          <a:bodyPr wrap="square" rtlCol="0">
            <a:spAutoFit/>
          </a:bodyPr>
          <a:lstStyle/>
          <a:p>
            <a:pPr>
              <a:defRPr/>
            </a:pPr>
            <a:r>
              <a:rPr lang="en-US" dirty="0">
                <a:solidFill>
                  <a:prstClr val="black">
                    <a:lumMod val="85000"/>
                    <a:lumOff val="15000"/>
                  </a:prstClr>
                </a:solidFill>
                <a:latin typeface="Calibri"/>
              </a:rPr>
              <a:t>Probability of graduating decreases with each 9</a:t>
            </a:r>
            <a:r>
              <a:rPr lang="en-US" baseline="30000" dirty="0">
                <a:solidFill>
                  <a:prstClr val="black">
                    <a:lumMod val="85000"/>
                    <a:lumOff val="15000"/>
                  </a:prstClr>
                </a:solidFill>
                <a:latin typeface="Calibri"/>
              </a:rPr>
              <a:t>th</a:t>
            </a:r>
            <a:r>
              <a:rPr lang="en-US" dirty="0">
                <a:solidFill>
                  <a:prstClr val="black">
                    <a:lumMod val="85000"/>
                    <a:lumOff val="15000"/>
                  </a:prstClr>
                </a:solidFill>
                <a:latin typeface="Calibri"/>
              </a:rPr>
              <a:t> grade course failure. </a:t>
            </a:r>
          </a:p>
        </p:txBody>
      </p:sp>
      <p:sp>
        <p:nvSpPr>
          <p:cNvPr id="2" name="TextBox 1"/>
          <p:cNvSpPr txBox="1"/>
          <p:nvPr/>
        </p:nvSpPr>
        <p:spPr>
          <a:xfrm>
            <a:off x="3817266" y="332842"/>
            <a:ext cx="8189871" cy="1200329"/>
          </a:xfrm>
          <a:prstGeom prst="rect">
            <a:avLst/>
          </a:prstGeom>
          <a:noFill/>
        </p:spPr>
        <p:txBody>
          <a:bodyPr wrap="none" rtlCol="0">
            <a:spAutoFit/>
          </a:bodyPr>
          <a:lstStyle/>
          <a:p>
            <a:pPr algn="ctr"/>
            <a:r>
              <a:rPr lang="en-US" sz="3600" dirty="0">
                <a:solidFill>
                  <a:schemeClr val="accent1"/>
                </a:solidFill>
              </a:rPr>
              <a:t>Ninth Grade Course Performance Predicts </a:t>
            </a:r>
          </a:p>
          <a:p>
            <a:pPr algn="ctr"/>
            <a:r>
              <a:rPr lang="en-US" sz="3600" dirty="0">
                <a:solidFill>
                  <a:schemeClr val="accent1"/>
                </a:solidFill>
              </a:rPr>
              <a:t>Probability of On-Time Graduation</a:t>
            </a:r>
            <a:endParaRPr lang="en-US" sz="3600" dirty="0"/>
          </a:p>
        </p:txBody>
      </p:sp>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81" y="2210481"/>
            <a:ext cx="3150528" cy="2096533"/>
          </a:xfrm>
          <a:prstGeom prst="rect">
            <a:avLst/>
          </a:prstGeom>
        </p:spPr>
      </p:pic>
    </p:spTree>
    <p:extLst>
      <p:ext uri="{BB962C8B-B14F-4D97-AF65-F5344CB8AC3E}">
        <p14:creationId xmlns:p14="http://schemas.microsoft.com/office/powerpoint/2010/main" val="30739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9914-18DE-4480-8EEC-7A5290A272C5}"/>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10526E9-E69F-4943-A22F-51A63CCF323F}"/>
              </a:ext>
            </a:extLst>
          </p:cNvPr>
          <p:cNvGraphicFramePr>
            <a:graphicFrameLocks noGrp="1"/>
          </p:cNvGraphicFramePr>
          <p:nvPr>
            <p:ph idx="1"/>
            <p:extLst>
              <p:ext uri="{D42A27DB-BD31-4B8C-83A1-F6EECF244321}">
                <p14:modId xmlns:p14="http://schemas.microsoft.com/office/powerpoint/2010/main" val="1433351739"/>
              </p:ext>
            </p:extLst>
          </p:nvPr>
        </p:nvGraphicFramePr>
        <p:xfrm>
          <a:off x="3868738" y="863600"/>
          <a:ext cx="7315200" cy="5121275"/>
        </p:xfrm>
        <a:graphic>
          <a:graphicData uri="http://schemas.openxmlformats.org/drawingml/2006/chart">
            <c:chart xmlns:c="http://schemas.openxmlformats.org/drawingml/2006/chart" xmlns:r="http://schemas.openxmlformats.org/officeDocument/2006/relationships" r:id="rId2"/>
          </a:graphicData>
        </a:graphic>
      </p:graphicFrame>
      <p:pic>
        <p:nvPicPr>
          <p:cNvPr id="5" name="Content Placeholder 3">
            <a:extLst>
              <a:ext uri="{FF2B5EF4-FFF2-40B4-BE49-F238E27FC236}">
                <a16:creationId xmlns:a16="http://schemas.microsoft.com/office/drawing/2014/main" id="{559E8B76-0E38-4DB1-8678-8483B547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81" y="2199848"/>
            <a:ext cx="3150528" cy="2096533"/>
          </a:xfrm>
          <a:prstGeom prst="rect">
            <a:avLst/>
          </a:prstGeom>
        </p:spPr>
      </p:pic>
    </p:spTree>
    <p:extLst>
      <p:ext uri="{BB962C8B-B14F-4D97-AF65-F5344CB8AC3E}">
        <p14:creationId xmlns:p14="http://schemas.microsoft.com/office/powerpoint/2010/main" val="124364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5400" b="1" dirty="0"/>
          </a:p>
        </p:txBody>
      </p:sp>
      <p:sp>
        <p:nvSpPr>
          <p:cNvPr id="3" name="Content Placeholder 2"/>
          <p:cNvSpPr>
            <a:spLocks noGrp="1"/>
          </p:cNvSpPr>
          <p:nvPr>
            <p:ph sz="half" idx="1"/>
          </p:nvPr>
        </p:nvSpPr>
        <p:spPr>
          <a:xfrm>
            <a:off x="3912882" y="832104"/>
            <a:ext cx="3666744" cy="5184648"/>
          </a:xfrm>
        </p:spPr>
        <p:txBody>
          <a:bodyPr>
            <a:normAutofit/>
          </a:bodyPr>
          <a:lstStyle/>
          <a:p>
            <a:pPr marL="0" indent="0" algn="ctr">
              <a:buNone/>
            </a:pPr>
            <a:r>
              <a:rPr lang="en-US" sz="4000" dirty="0"/>
              <a:t>Research shows that high school efforts to engage families PAY OFF in improved student outcomes.</a:t>
            </a:r>
          </a:p>
        </p:txBody>
      </p:sp>
      <p:pic>
        <p:nvPicPr>
          <p:cNvPr id="6" name="Content Placeholder 5" descr="دومین کنفرانس ملی سنجش و ارزشیابی علم در اصفهان برگزار می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7924" y="2233534"/>
            <a:ext cx="2737472" cy="1905965"/>
          </a:xfrm>
        </p:spPr>
      </p:pic>
      <p:pic>
        <p:nvPicPr>
          <p:cNvPr id="7" name="Picture 6" descr="Home - Melbourne High School Library - LibGuides a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22" y="1519428"/>
            <a:ext cx="3810000" cy="3810000"/>
          </a:xfrm>
          <a:prstGeom prst="rect">
            <a:avLst/>
          </a:prstGeom>
        </p:spPr>
      </p:pic>
    </p:spTree>
    <p:extLst>
      <p:ext uri="{BB962C8B-B14F-4D97-AF65-F5344CB8AC3E}">
        <p14:creationId xmlns:p14="http://schemas.microsoft.com/office/powerpoint/2010/main" val="287522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216-3D1A-4CFA-920D-9A33EF138577}"/>
              </a:ext>
            </a:extLst>
          </p:cNvPr>
          <p:cNvSpPr>
            <a:spLocks noGrp="1"/>
          </p:cNvSpPr>
          <p:nvPr>
            <p:ph type="title"/>
          </p:nvPr>
        </p:nvSpPr>
        <p:spPr/>
        <p:txBody>
          <a:bodyPr/>
          <a:lstStyle/>
          <a:p>
            <a:r>
              <a:rPr lang="en-US" dirty="0"/>
              <a:t>What student outcomes are most important? </a:t>
            </a:r>
          </a:p>
        </p:txBody>
      </p:sp>
      <p:sp>
        <p:nvSpPr>
          <p:cNvPr id="3" name="Content Placeholder 2">
            <a:extLst>
              <a:ext uri="{FF2B5EF4-FFF2-40B4-BE49-F238E27FC236}">
                <a16:creationId xmlns:a16="http://schemas.microsoft.com/office/drawing/2014/main" id="{1A23EC17-E3D7-4E74-A5B1-8292A9931A53}"/>
              </a:ext>
            </a:extLst>
          </p:cNvPr>
          <p:cNvSpPr>
            <a:spLocks noGrp="1"/>
          </p:cNvSpPr>
          <p:nvPr>
            <p:ph sz="half" idx="1"/>
          </p:nvPr>
        </p:nvSpPr>
        <p:spPr>
          <a:xfrm>
            <a:off x="3476847" y="2105247"/>
            <a:ext cx="3621423" cy="5094058"/>
          </a:xfrm>
        </p:spPr>
        <p:txBody>
          <a:bodyPr>
            <a:normAutofit fontScale="92500" lnSpcReduction="10000"/>
          </a:bodyPr>
          <a:lstStyle/>
          <a:p>
            <a:r>
              <a:rPr lang="en-US" sz="3200" dirty="0"/>
              <a:t>Making sure student pass all 9</a:t>
            </a:r>
            <a:r>
              <a:rPr lang="en-US" sz="3200" baseline="30000" dirty="0"/>
              <a:t>th</a:t>
            </a:r>
            <a:r>
              <a:rPr lang="en-US" sz="3200" dirty="0"/>
              <a:t> grade courses to stay on-track in earning course credits needed for graduation</a:t>
            </a:r>
          </a:p>
          <a:p>
            <a:endParaRPr lang="en-US" sz="3200" dirty="0"/>
          </a:p>
          <a:p>
            <a:r>
              <a:rPr lang="en-US" sz="3200" dirty="0"/>
              <a:t>Improving students’ learning and grades overall so they are college-ready</a:t>
            </a:r>
          </a:p>
          <a:p>
            <a:endParaRPr lang="en-US" sz="3200" dirty="0"/>
          </a:p>
          <a:p>
            <a:endParaRPr lang="en-US" dirty="0"/>
          </a:p>
          <a:p>
            <a:endParaRPr lang="en-US" dirty="0"/>
          </a:p>
          <a:p>
            <a:endParaRPr lang="en-US" dirty="0"/>
          </a:p>
          <a:p>
            <a:endParaRPr lang="en-US" dirty="0"/>
          </a:p>
          <a:p>
            <a:endParaRPr lang="en-US" dirty="0"/>
          </a:p>
          <a:p>
            <a:endParaRPr lang="en-US" dirty="0"/>
          </a:p>
        </p:txBody>
      </p:sp>
      <p:pic>
        <p:nvPicPr>
          <p:cNvPr id="5" name="Content Placeholder 4" descr="The IPKat: If innovation is the tonic, what's the gin?">
            <a:extLst>
              <a:ext uri="{FF2B5EF4-FFF2-40B4-BE49-F238E27FC236}">
                <a16:creationId xmlns:a16="http://schemas.microsoft.com/office/drawing/2014/main" id="{01C67548-5228-4EB7-A27B-FF83A9F3CF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98251" y="148089"/>
            <a:ext cx="3475037" cy="3861152"/>
          </a:xfrm>
          <a:prstGeom prst="rect">
            <a:avLst/>
          </a:prstGeom>
        </p:spPr>
      </p:pic>
      <p:pic>
        <p:nvPicPr>
          <p:cNvPr id="6" name="Picture 5" descr="Alabama School Connection » Common Core State Standards in ...">
            <a:extLst>
              <a:ext uri="{FF2B5EF4-FFF2-40B4-BE49-F238E27FC236}">
                <a16:creationId xmlns:a16="http://schemas.microsoft.com/office/drawing/2014/main" id="{7652C55D-3545-49D6-B761-1B403FD11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716" y="3790060"/>
            <a:ext cx="3939690" cy="2632005"/>
          </a:xfrm>
          <a:prstGeom prst="rect">
            <a:avLst/>
          </a:prstGeom>
        </p:spPr>
      </p:pic>
    </p:spTree>
    <p:extLst>
      <p:ext uri="{BB962C8B-B14F-4D97-AF65-F5344CB8AC3E}">
        <p14:creationId xmlns:p14="http://schemas.microsoft.com/office/powerpoint/2010/main" val="303450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089B-BD99-4C79-A461-225ECB3727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5CE4EF-54CC-4841-BFE4-D31082B74650}"/>
              </a:ext>
            </a:extLst>
          </p:cNvPr>
          <p:cNvSpPr>
            <a:spLocks noGrp="1"/>
          </p:cNvSpPr>
          <p:nvPr>
            <p:ph sz="half" idx="1"/>
          </p:nvPr>
        </p:nvSpPr>
        <p:spPr/>
        <p:txBody>
          <a:bodyPr>
            <a:normAutofit/>
          </a:bodyPr>
          <a:lstStyle/>
          <a:p>
            <a:pPr marL="0" indent="0">
              <a:buNone/>
            </a:pPr>
            <a:r>
              <a:rPr lang="en-US" sz="4400" dirty="0"/>
              <a:t>Regular attendance is critical to make sure students pass their courses!</a:t>
            </a:r>
          </a:p>
        </p:txBody>
      </p:sp>
      <p:pic>
        <p:nvPicPr>
          <p:cNvPr id="6" name="Content Placeholder 5">
            <a:extLst>
              <a:ext uri="{FF2B5EF4-FFF2-40B4-BE49-F238E27FC236}">
                <a16:creationId xmlns:a16="http://schemas.microsoft.com/office/drawing/2014/main" id="{A761431B-A776-40A5-8F35-42A5681D4A8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7342632" y="207756"/>
            <a:ext cx="3882582" cy="2693540"/>
          </a:xfrm>
        </p:spPr>
      </p:pic>
      <p:pic>
        <p:nvPicPr>
          <p:cNvPr id="9" name="Picture 8">
            <a:extLst>
              <a:ext uri="{FF2B5EF4-FFF2-40B4-BE49-F238E27FC236}">
                <a16:creationId xmlns:a16="http://schemas.microsoft.com/office/drawing/2014/main" id="{22137D18-D373-428B-96EF-3F1E358D385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342632" y="3146541"/>
            <a:ext cx="4115328" cy="2744892"/>
          </a:xfrm>
          <a:prstGeom prst="rect">
            <a:avLst/>
          </a:prstGeom>
        </p:spPr>
      </p:pic>
    </p:spTree>
    <p:extLst>
      <p:ext uri="{BB962C8B-B14F-4D97-AF65-F5344CB8AC3E}">
        <p14:creationId xmlns:p14="http://schemas.microsoft.com/office/powerpoint/2010/main" val="3986006142"/>
      </p:ext>
    </p:extLst>
  </p:cSld>
  <p:clrMapOvr>
    <a:masterClrMapping/>
  </p:clrMapOvr>
</p:sld>
</file>

<file path=ppt/theme/theme1.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TM03457475[[fn=Frame]]</Template>
  <TotalTime>59530</TotalTime>
  <Words>573</Words>
  <Application>Microsoft Office PowerPoint</Application>
  <PresentationFormat>Widescreen</PresentationFormat>
  <Paragraphs>70</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Corbel</vt:lpstr>
      <vt:lpstr>Times New Roman</vt:lpstr>
      <vt:lpstr>Wingdings 2</vt:lpstr>
      <vt:lpstr>Frame</vt:lpstr>
      <vt:lpstr>Present-Infrastructure building</vt:lpstr>
      <vt:lpstr>Families Are Important for Student Success</vt:lpstr>
      <vt:lpstr>Family Engagement Is Critical Throughout  High School</vt:lpstr>
      <vt:lpstr>PowerPoint Presentation</vt:lpstr>
      <vt:lpstr>PowerPoint Presentation</vt:lpstr>
      <vt:lpstr>PowerPoint Presentation</vt:lpstr>
      <vt:lpstr>PowerPoint Presentation</vt:lpstr>
      <vt:lpstr>What student outcomes are most important? </vt:lpstr>
      <vt:lpstr>PowerPoint Presentation</vt:lpstr>
      <vt:lpstr>Attendance Matters!   </vt:lpstr>
      <vt:lpstr>PowerPoint Presentation</vt:lpstr>
      <vt:lpstr>Learn How to Use the Parent Portal To Check on Student Grades and Homework</vt:lpstr>
      <vt:lpstr>PowerPoint Presentation</vt:lpstr>
      <vt:lpstr>PowerPoint Presentation</vt:lpstr>
      <vt:lpstr>Other Important Things to Know</vt:lpstr>
      <vt:lpstr>Graduation Requirements</vt:lpstr>
      <vt:lpstr>Important Contact Information (Pick Up Your Refrigerator Magnet in Spanish or English)</vt:lpstr>
      <vt:lpstr>Let school staff hear what you are thinking – they need to hear parent and student voices</vt:lpstr>
      <vt:lpstr>Add slides with instructions on using the parent portal at this point if desired (see example in posted materials)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Families in High School Success</dc:title>
  <dc:creator>Microsoft account</dc:creator>
  <cp:lastModifiedBy>Martha Mac Iver</cp:lastModifiedBy>
  <cp:revision>246</cp:revision>
  <cp:lastPrinted>2016-10-20T22:33:19Z</cp:lastPrinted>
  <dcterms:created xsi:type="dcterms:W3CDTF">2016-01-27T21:41:24Z</dcterms:created>
  <dcterms:modified xsi:type="dcterms:W3CDTF">2020-04-23T13:46:52Z</dcterms:modified>
</cp:coreProperties>
</file>