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840" r:id="rId1"/>
    <p:sldMasterId id="2147483852" r:id="rId2"/>
    <p:sldMasterId id="2147483864" r:id="rId3"/>
  </p:sldMasterIdLst>
  <p:notesMasterIdLst>
    <p:notesMasterId r:id="rId37"/>
  </p:notesMasterIdLst>
  <p:handoutMasterIdLst>
    <p:handoutMasterId r:id="rId38"/>
  </p:handoutMasterIdLst>
  <p:sldIdLst>
    <p:sldId id="296" r:id="rId4"/>
    <p:sldId id="344" r:id="rId5"/>
    <p:sldId id="345" r:id="rId6"/>
    <p:sldId id="364" r:id="rId7"/>
    <p:sldId id="365" r:id="rId8"/>
    <p:sldId id="335" r:id="rId9"/>
    <p:sldId id="316" r:id="rId10"/>
    <p:sldId id="334" r:id="rId11"/>
    <p:sldId id="339" r:id="rId12"/>
    <p:sldId id="326" r:id="rId13"/>
    <p:sldId id="336" r:id="rId14"/>
    <p:sldId id="337" r:id="rId15"/>
    <p:sldId id="338" r:id="rId16"/>
    <p:sldId id="340" r:id="rId17"/>
    <p:sldId id="341" r:id="rId18"/>
    <p:sldId id="366" r:id="rId19"/>
    <p:sldId id="367" r:id="rId20"/>
    <p:sldId id="342" r:id="rId21"/>
    <p:sldId id="368" r:id="rId22"/>
    <p:sldId id="310" r:id="rId23"/>
    <p:sldId id="346" r:id="rId24"/>
    <p:sldId id="348" r:id="rId25"/>
    <p:sldId id="349" r:id="rId26"/>
    <p:sldId id="350" r:id="rId27"/>
    <p:sldId id="323" r:id="rId28"/>
    <p:sldId id="353" r:id="rId29"/>
    <p:sldId id="354" r:id="rId30"/>
    <p:sldId id="352" r:id="rId31"/>
    <p:sldId id="362" r:id="rId32"/>
    <p:sldId id="311" r:id="rId33"/>
    <p:sldId id="312" r:id="rId34"/>
    <p:sldId id="313" r:id="rId35"/>
    <p:sldId id="369" r:id="rId36"/>
  </p:sldIdLst>
  <p:sldSz cx="12192000" cy="6858000"/>
  <p:notesSz cx="7077075" cy="9363075"/>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467A"/>
    <a:srgbClr val="004F8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8215" autoAdjust="0"/>
    <p:restoredTop sz="94660"/>
  </p:normalViewPr>
  <p:slideViewPr>
    <p:cSldViewPr snapToGrid="0">
      <p:cViewPr varScale="1">
        <p:scale>
          <a:sx n="90" d="100"/>
          <a:sy n="90" d="100"/>
        </p:scale>
        <p:origin x="408" y="78"/>
      </p:cViewPr>
      <p:guideLst>
        <p:guide orient="horz" pos="2160"/>
        <p:guide pos="3840"/>
      </p:guideLst>
    </p:cSldViewPr>
  </p:slideViewPr>
  <p:notesTextViewPr>
    <p:cViewPr>
      <p:scale>
        <a:sx n="1" d="1"/>
        <a:sy n="1" d="1"/>
      </p:scale>
      <p:origin x="0" y="0"/>
    </p:cViewPr>
  </p:notesTextViewPr>
  <p:sorterViewPr>
    <p:cViewPr>
      <p:scale>
        <a:sx n="50" d="100"/>
        <a:sy n="5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presProps" Target="presProps.xml"/><Relationship Id="rId21" Type="http://schemas.openxmlformats.org/officeDocument/2006/relationships/slide" Target="slides/slide18.xml"/><Relationship Id="rId34" Type="http://schemas.openxmlformats.org/officeDocument/2006/relationships/slide" Target="slides/slide31.xml"/><Relationship Id="rId42" Type="http://schemas.openxmlformats.org/officeDocument/2006/relationships/tableStyles" Target="tableStyles.xml"/><Relationship Id="rId7" Type="http://schemas.openxmlformats.org/officeDocument/2006/relationships/slide" Target="slides/slide4.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slide" Target="slides/slide26.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notesMaster" Target="notesMasters/notesMaster1.xml"/><Relationship Id="rId40" Type="http://schemas.openxmlformats.org/officeDocument/2006/relationships/viewProps" Target="viewProp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8" Type="http://schemas.openxmlformats.org/officeDocument/2006/relationships/slide" Target="slides/slide5.xml"/><Relationship Id="rId3" Type="http://schemas.openxmlformats.org/officeDocument/2006/relationships/slideMaster" Target="slideMasters/slideMaster3.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67050" cy="4699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4008438" y="0"/>
            <a:ext cx="3067050" cy="469900"/>
          </a:xfrm>
          <a:prstGeom prst="rect">
            <a:avLst/>
          </a:prstGeom>
        </p:spPr>
        <p:txBody>
          <a:bodyPr vert="horz" lIns="91440" tIns="45720" rIns="91440" bIns="45720" rtlCol="0"/>
          <a:lstStyle>
            <a:lvl1pPr algn="r">
              <a:defRPr sz="1200"/>
            </a:lvl1pPr>
          </a:lstStyle>
          <a:p>
            <a:fld id="{93FB2803-B458-4143-8DA3-1C0CC180762E}" type="datetimeFigureOut">
              <a:rPr lang="en-US" smtClean="0"/>
              <a:t>7/17/2020</a:t>
            </a:fld>
            <a:endParaRPr lang="en-US"/>
          </a:p>
        </p:txBody>
      </p:sp>
      <p:sp>
        <p:nvSpPr>
          <p:cNvPr id="4" name="Footer Placeholder 3"/>
          <p:cNvSpPr>
            <a:spLocks noGrp="1"/>
          </p:cNvSpPr>
          <p:nvPr>
            <p:ph type="ftr" sz="quarter" idx="2"/>
          </p:nvPr>
        </p:nvSpPr>
        <p:spPr>
          <a:xfrm>
            <a:off x="0" y="8893175"/>
            <a:ext cx="3067050" cy="4699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4008438" y="8893175"/>
            <a:ext cx="3067050" cy="469900"/>
          </a:xfrm>
          <a:prstGeom prst="rect">
            <a:avLst/>
          </a:prstGeom>
        </p:spPr>
        <p:txBody>
          <a:bodyPr vert="horz" lIns="91440" tIns="45720" rIns="91440" bIns="45720" rtlCol="0" anchor="b"/>
          <a:lstStyle>
            <a:lvl1pPr algn="r">
              <a:defRPr sz="1200"/>
            </a:lvl1pPr>
          </a:lstStyle>
          <a:p>
            <a:fld id="{AEC4BD28-4526-4AE1-93F9-C29AB182FE58}" type="slidenum">
              <a:rPr lang="en-US" smtClean="0"/>
              <a:t>‹#›</a:t>
            </a:fld>
            <a:endParaRPr lang="en-US"/>
          </a:p>
        </p:txBody>
      </p:sp>
    </p:spTree>
    <p:extLst>
      <p:ext uri="{BB962C8B-B14F-4D97-AF65-F5344CB8AC3E}">
        <p14:creationId xmlns:p14="http://schemas.microsoft.com/office/powerpoint/2010/main" val="132406404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66733" cy="469780"/>
          </a:xfrm>
          <a:prstGeom prst="rect">
            <a:avLst/>
          </a:prstGeom>
        </p:spPr>
        <p:txBody>
          <a:bodyPr vert="horz" lIns="93936" tIns="46968" rIns="93936" bIns="46968" rtlCol="0"/>
          <a:lstStyle>
            <a:lvl1pPr algn="l">
              <a:defRPr sz="1200"/>
            </a:lvl1pPr>
          </a:lstStyle>
          <a:p>
            <a:endParaRPr lang="en-US"/>
          </a:p>
        </p:txBody>
      </p:sp>
      <p:sp>
        <p:nvSpPr>
          <p:cNvPr id="3" name="Date Placeholder 2"/>
          <p:cNvSpPr>
            <a:spLocks noGrp="1"/>
          </p:cNvSpPr>
          <p:nvPr>
            <p:ph type="dt" idx="1"/>
          </p:nvPr>
        </p:nvSpPr>
        <p:spPr>
          <a:xfrm>
            <a:off x="4008705" y="0"/>
            <a:ext cx="3066733" cy="469780"/>
          </a:xfrm>
          <a:prstGeom prst="rect">
            <a:avLst/>
          </a:prstGeom>
        </p:spPr>
        <p:txBody>
          <a:bodyPr vert="horz" lIns="93936" tIns="46968" rIns="93936" bIns="46968" rtlCol="0"/>
          <a:lstStyle>
            <a:lvl1pPr algn="r">
              <a:defRPr sz="1200"/>
            </a:lvl1pPr>
          </a:lstStyle>
          <a:p>
            <a:fld id="{38B15AC6-4A5A-4D79-8255-4C50D0E710AF}" type="datetimeFigureOut">
              <a:rPr lang="en-US" smtClean="0"/>
              <a:t>7/17/2020</a:t>
            </a:fld>
            <a:endParaRPr lang="en-US"/>
          </a:p>
        </p:txBody>
      </p:sp>
      <p:sp>
        <p:nvSpPr>
          <p:cNvPr id="4" name="Slide Image Placeholder 3"/>
          <p:cNvSpPr>
            <a:spLocks noGrp="1" noRot="1" noChangeAspect="1"/>
          </p:cNvSpPr>
          <p:nvPr>
            <p:ph type="sldImg" idx="2"/>
          </p:nvPr>
        </p:nvSpPr>
        <p:spPr>
          <a:xfrm>
            <a:off x="728663" y="1169988"/>
            <a:ext cx="5619750" cy="3160712"/>
          </a:xfrm>
          <a:prstGeom prst="rect">
            <a:avLst/>
          </a:prstGeom>
          <a:noFill/>
          <a:ln w="12700">
            <a:solidFill>
              <a:prstClr val="black"/>
            </a:solidFill>
          </a:ln>
        </p:spPr>
        <p:txBody>
          <a:bodyPr vert="horz" lIns="93936" tIns="46968" rIns="93936" bIns="46968" rtlCol="0" anchor="ctr"/>
          <a:lstStyle/>
          <a:p>
            <a:endParaRPr lang="en-US"/>
          </a:p>
        </p:txBody>
      </p:sp>
      <p:sp>
        <p:nvSpPr>
          <p:cNvPr id="5" name="Notes Placeholder 4"/>
          <p:cNvSpPr>
            <a:spLocks noGrp="1"/>
          </p:cNvSpPr>
          <p:nvPr>
            <p:ph type="body" sz="quarter" idx="3"/>
          </p:nvPr>
        </p:nvSpPr>
        <p:spPr>
          <a:xfrm>
            <a:off x="707708" y="4505980"/>
            <a:ext cx="5661660" cy="3686711"/>
          </a:xfrm>
          <a:prstGeom prst="rect">
            <a:avLst/>
          </a:prstGeom>
        </p:spPr>
        <p:txBody>
          <a:bodyPr vert="horz" lIns="93936" tIns="46968" rIns="93936" bIns="46968"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93297"/>
            <a:ext cx="3066733" cy="469779"/>
          </a:xfrm>
          <a:prstGeom prst="rect">
            <a:avLst/>
          </a:prstGeom>
        </p:spPr>
        <p:txBody>
          <a:bodyPr vert="horz" lIns="93936" tIns="46968" rIns="93936" bIns="46968" rtlCol="0" anchor="b"/>
          <a:lstStyle>
            <a:lvl1pPr algn="l">
              <a:defRPr sz="1200"/>
            </a:lvl1pPr>
          </a:lstStyle>
          <a:p>
            <a:endParaRPr lang="en-US"/>
          </a:p>
        </p:txBody>
      </p:sp>
      <p:sp>
        <p:nvSpPr>
          <p:cNvPr id="7" name="Slide Number Placeholder 6"/>
          <p:cNvSpPr>
            <a:spLocks noGrp="1"/>
          </p:cNvSpPr>
          <p:nvPr>
            <p:ph type="sldNum" sz="quarter" idx="5"/>
          </p:nvPr>
        </p:nvSpPr>
        <p:spPr>
          <a:xfrm>
            <a:off x="4008705" y="8893297"/>
            <a:ext cx="3066733" cy="469779"/>
          </a:xfrm>
          <a:prstGeom prst="rect">
            <a:avLst/>
          </a:prstGeom>
        </p:spPr>
        <p:txBody>
          <a:bodyPr vert="horz" lIns="93936" tIns="46968" rIns="93936" bIns="46968" rtlCol="0" anchor="b"/>
          <a:lstStyle>
            <a:lvl1pPr algn="r">
              <a:defRPr sz="1200"/>
            </a:lvl1pPr>
          </a:lstStyle>
          <a:p>
            <a:fld id="{278E8C85-D3FF-4CFA-8535-48A5E426C969}" type="slidenum">
              <a:rPr lang="en-US" smtClean="0"/>
              <a:t>‹#›</a:t>
            </a:fld>
            <a:endParaRPr lang="en-US"/>
          </a:p>
        </p:txBody>
      </p:sp>
    </p:spTree>
    <p:extLst>
      <p:ext uri="{BB962C8B-B14F-4D97-AF65-F5344CB8AC3E}">
        <p14:creationId xmlns:p14="http://schemas.microsoft.com/office/powerpoint/2010/main" val="307842552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 xmlns:ma14="http://schemas.microsoft.com/office/mac/drawingml/2011/main" val="1"/>
            </a:ext>
          </a:extLst>
        </p:spPr>
      </p:sp>
      <p:sp>
        <p:nvSpPr>
          <p:cNvPr id="3" name="Notes Placeholder 2"/>
          <p:cNvSpPr>
            <a:spLocks noGrp="1"/>
          </p:cNvSpPr>
          <p:nvPr>
            <p:ph type="body" idx="1"/>
          </p:nvPr>
        </p:nvSpPr>
        <p:spPr/>
        <p:txBody>
          <a:bodyPr/>
          <a:lstStyle/>
          <a:p>
            <a:pPr>
              <a:defRPr/>
            </a:pPr>
            <a:r>
              <a:rPr lang="en-US" dirty="0">
                <a:ea typeface="+mn-ea"/>
                <a:cs typeface="+mn-cs"/>
              </a:rPr>
              <a:t>A key foundation of understanding of my presentation is a general understanding of the Cycle of Inquiry Process: this is consistent with the AWSP, Danielson, and Keeping our Promise Action Plan which cycles of inquiry require a disciplined approach to thinking, questioning, and acting all of which is consistent with the Keeping our Promise Action Plan (explicit connections to what we are already doing, learning).</a:t>
            </a:r>
          </a:p>
          <a:p>
            <a:pPr>
              <a:defRPr/>
            </a:pPr>
            <a:endParaRPr lang="en-US" dirty="0">
              <a:ea typeface="+mn-ea"/>
              <a:cs typeface="+mn-cs"/>
            </a:endParaRPr>
          </a:p>
          <a:p>
            <a:pPr>
              <a:defRPr/>
            </a:pPr>
            <a:r>
              <a:rPr lang="en-US" dirty="0">
                <a:ea typeface="+mn-ea"/>
                <a:cs typeface="+mn-cs"/>
              </a:rPr>
              <a:t>In relation to the Promise Action Plan, Cycles of Inquiry work is aligned to creating a systemic approach to aligning gap closing strategies into an effective, coherent, system-wide approach (the case for urgent action).  A cycle of inquiry approach to adult learning centered on outcomes for all students, specifically traditionally marginalized and underperforming populations is a systems-wide response of the Action Plan.  </a:t>
            </a:r>
          </a:p>
          <a:p>
            <a:pPr>
              <a:defRPr/>
            </a:pPr>
            <a:endParaRPr lang="en-US" dirty="0">
              <a:ea typeface="+mn-ea"/>
              <a:cs typeface="+mn-cs"/>
            </a:endParaRPr>
          </a:p>
          <a:p>
            <a:pPr>
              <a:defRPr/>
            </a:pPr>
            <a:r>
              <a:rPr lang="en-US" dirty="0">
                <a:ea typeface="+mn-ea"/>
                <a:cs typeface="+mn-cs"/>
              </a:rPr>
              <a:t>The parts of the </a:t>
            </a:r>
            <a:r>
              <a:rPr lang="en-US" b="1" dirty="0">
                <a:ea typeface="+mn-ea"/>
                <a:cs typeface="+mn-cs"/>
              </a:rPr>
              <a:t>Cycle of Inquiry Process </a:t>
            </a:r>
            <a:r>
              <a:rPr lang="en-US" dirty="0">
                <a:ea typeface="+mn-ea"/>
                <a:cs typeface="+mn-cs"/>
              </a:rPr>
              <a:t>are highlighted here:  Starting with a problem of practice, developing a theory of action, collecting and using evidence of progress, taking action, and understanding what happened.</a:t>
            </a:r>
          </a:p>
          <a:p>
            <a:pPr>
              <a:defRPr/>
            </a:pPr>
            <a:endParaRPr lang="en-US" dirty="0">
              <a:ea typeface="+mn-ea"/>
              <a:cs typeface="+mn-cs"/>
            </a:endParaRPr>
          </a:p>
          <a:p>
            <a:pPr>
              <a:defRPr/>
            </a:pPr>
            <a:r>
              <a:rPr lang="en-US" dirty="0">
                <a:solidFill>
                  <a:schemeClr val="bg1">
                    <a:lumMod val="75000"/>
                  </a:schemeClr>
                </a:solidFill>
                <a:ea typeface="+mn-ea"/>
                <a:cs typeface="+mn-cs"/>
              </a:rPr>
              <a:t>Honig and Ishimaru, 2013</a:t>
            </a:r>
          </a:p>
          <a:p>
            <a:pPr>
              <a:defRPr/>
            </a:pPr>
            <a:endParaRPr lang="en-US" dirty="0">
              <a:ea typeface="+mn-ea"/>
              <a:cs typeface="+mn-cs"/>
            </a:endParaRPr>
          </a:p>
        </p:txBody>
      </p:sp>
      <p:sp>
        <p:nvSpPr>
          <p:cNvPr id="30723"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2500">
                <a:solidFill>
                  <a:schemeClr val="tx1"/>
                </a:solidFill>
                <a:latin typeface="Arial" charset="0"/>
                <a:ea typeface="ＭＳ Ｐゴシック" charset="0"/>
                <a:cs typeface="ＭＳ Ｐゴシック" charset="0"/>
              </a:defRPr>
            </a:lvl1pPr>
            <a:lvl2pPr marL="763233" indent="-293551" eaLnBrk="0" hangingPunct="0">
              <a:defRPr sz="2500">
                <a:solidFill>
                  <a:schemeClr val="tx1"/>
                </a:solidFill>
                <a:latin typeface="Arial" charset="0"/>
                <a:ea typeface="ＭＳ Ｐゴシック" charset="0"/>
              </a:defRPr>
            </a:lvl2pPr>
            <a:lvl3pPr marL="1174204" indent="-234841" eaLnBrk="0" hangingPunct="0">
              <a:defRPr sz="2500">
                <a:solidFill>
                  <a:schemeClr val="tx1"/>
                </a:solidFill>
                <a:latin typeface="Arial" charset="0"/>
                <a:ea typeface="ＭＳ Ｐゴシック" charset="0"/>
              </a:defRPr>
            </a:lvl3pPr>
            <a:lvl4pPr marL="1643885" indent="-234841" eaLnBrk="0" hangingPunct="0">
              <a:defRPr sz="2500">
                <a:solidFill>
                  <a:schemeClr val="tx1"/>
                </a:solidFill>
                <a:latin typeface="Arial" charset="0"/>
                <a:ea typeface="ＭＳ Ｐゴシック" charset="0"/>
              </a:defRPr>
            </a:lvl4pPr>
            <a:lvl5pPr marL="2113567" indent="-234841" eaLnBrk="0" hangingPunct="0">
              <a:defRPr sz="2500">
                <a:solidFill>
                  <a:schemeClr val="tx1"/>
                </a:solidFill>
                <a:latin typeface="Arial" charset="0"/>
                <a:ea typeface="ＭＳ Ｐゴシック" charset="0"/>
              </a:defRPr>
            </a:lvl5pPr>
            <a:lvl6pPr marL="2583249" indent="-234841" eaLnBrk="0" fontAlgn="base" hangingPunct="0">
              <a:spcBef>
                <a:spcPct val="0"/>
              </a:spcBef>
              <a:spcAft>
                <a:spcPct val="0"/>
              </a:spcAft>
              <a:defRPr sz="2500">
                <a:solidFill>
                  <a:schemeClr val="tx1"/>
                </a:solidFill>
                <a:latin typeface="Arial" charset="0"/>
                <a:ea typeface="ＭＳ Ｐゴシック" charset="0"/>
              </a:defRPr>
            </a:lvl6pPr>
            <a:lvl7pPr marL="3052930" indent="-234841" eaLnBrk="0" fontAlgn="base" hangingPunct="0">
              <a:spcBef>
                <a:spcPct val="0"/>
              </a:spcBef>
              <a:spcAft>
                <a:spcPct val="0"/>
              </a:spcAft>
              <a:defRPr sz="2500">
                <a:solidFill>
                  <a:schemeClr val="tx1"/>
                </a:solidFill>
                <a:latin typeface="Arial" charset="0"/>
                <a:ea typeface="ＭＳ Ｐゴシック" charset="0"/>
              </a:defRPr>
            </a:lvl7pPr>
            <a:lvl8pPr marL="3522612" indent="-234841" eaLnBrk="0" fontAlgn="base" hangingPunct="0">
              <a:spcBef>
                <a:spcPct val="0"/>
              </a:spcBef>
              <a:spcAft>
                <a:spcPct val="0"/>
              </a:spcAft>
              <a:defRPr sz="2500">
                <a:solidFill>
                  <a:schemeClr val="tx1"/>
                </a:solidFill>
                <a:latin typeface="Arial" charset="0"/>
                <a:ea typeface="ＭＳ Ｐゴシック" charset="0"/>
              </a:defRPr>
            </a:lvl8pPr>
            <a:lvl9pPr marL="3992293" indent="-234841" eaLnBrk="0" fontAlgn="base" hangingPunct="0">
              <a:spcBef>
                <a:spcPct val="0"/>
              </a:spcBef>
              <a:spcAft>
                <a:spcPct val="0"/>
              </a:spcAft>
              <a:defRPr sz="2500">
                <a:solidFill>
                  <a:schemeClr val="tx1"/>
                </a:solidFill>
                <a:latin typeface="Arial" charset="0"/>
                <a:ea typeface="ＭＳ Ｐゴシック" charset="0"/>
              </a:defRPr>
            </a:lvl9pPr>
          </a:lstStyle>
          <a:p>
            <a:pPr eaLnBrk="1" hangingPunct="1"/>
            <a:fld id="{6189F35B-5BDA-B044-A0F4-F48D91F20562}" type="slidenum">
              <a:rPr lang="en-US" sz="1200"/>
              <a:pPr eaLnBrk="1" hangingPunct="1"/>
              <a:t>25</a:t>
            </a:fld>
            <a:endParaRPr lang="en-US" sz="1200" dirty="0"/>
          </a:p>
        </p:txBody>
      </p:sp>
    </p:spTree>
    <p:extLst>
      <p:ext uri="{BB962C8B-B14F-4D97-AF65-F5344CB8AC3E}">
        <p14:creationId xmlns:p14="http://schemas.microsoft.com/office/powerpoint/2010/main" val="286759320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0" y="761999"/>
            <a:ext cx="9141619" cy="533400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9270263" y="761999"/>
            <a:ext cx="2925318" cy="5334001"/>
          </a:xfrm>
          <a:prstGeom prst="rect">
            <a:avLst/>
          </a:prstGeom>
          <a:solidFill>
            <a:srgbClr val="C8C8C8">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69848" y="1298448"/>
            <a:ext cx="7315200" cy="3255264"/>
          </a:xfrm>
        </p:spPr>
        <p:txBody>
          <a:bodyPr anchor="b">
            <a:normAutofit/>
          </a:bodyPr>
          <a:lstStyle>
            <a:lvl1pPr algn="l">
              <a:defRPr sz="5900" spc="-100" baseline="0">
                <a:solidFill>
                  <a:srgbClr val="FFFFFF"/>
                </a:solidFill>
              </a:defRPr>
            </a:lvl1pPr>
          </a:lstStyle>
          <a:p>
            <a:r>
              <a:rPr lang="en-US"/>
              <a:t>Click to edit Master title style</a:t>
            </a:r>
            <a:endParaRPr lang="en-US" dirty="0"/>
          </a:p>
        </p:txBody>
      </p:sp>
      <p:sp>
        <p:nvSpPr>
          <p:cNvPr id="3" name="Subtitle 2"/>
          <p:cNvSpPr>
            <a:spLocks noGrp="1"/>
          </p:cNvSpPr>
          <p:nvPr>
            <p:ph type="subTitle" idx="1"/>
          </p:nvPr>
        </p:nvSpPr>
        <p:spPr>
          <a:xfrm>
            <a:off x="1100015" y="4670246"/>
            <a:ext cx="7315200" cy="914400"/>
          </a:xfrm>
        </p:spPr>
        <p:txBody>
          <a:bodyPr anchor="t">
            <a:normAutofit/>
          </a:bodyPr>
          <a:lstStyle>
            <a:lvl1pPr marL="0" indent="0" algn="l">
              <a:buNone/>
              <a:defRPr sz="2200" cap="none" spc="0" baseline="0">
                <a:solidFill>
                  <a:schemeClr val="accent1">
                    <a:lumMod val="20000"/>
                    <a:lumOff val="80000"/>
                  </a:schemeClr>
                </a:solidFill>
              </a:defRPr>
            </a:lvl1pPr>
            <a:lvl2pPr marL="457200" indent="0" algn="ctr">
              <a:buNone/>
              <a:defRPr sz="2200"/>
            </a:lvl2pPr>
            <a:lvl3pPr marL="914400" indent="0" algn="ctr">
              <a:buNone/>
              <a:defRPr sz="22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5586B75A-687E-405C-8A0B-8D00578BA2C3}" type="datetimeFigureOut">
              <a:rPr lang="en-US" smtClean="0"/>
              <a:pPr/>
              <a:t>7/17/2020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5586B75A-687E-405C-8A0B-8D00578BA2C3}" type="datetimeFigureOut">
              <a:rPr lang="en-US" smtClean="0"/>
              <a:pPr/>
              <a:t>7/17/2020</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FAB73BC-B049-4115-A692-8D63A059BFB8}" type="slidenum">
              <a:rPr lang="en-US" dirty="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381000" y="990600"/>
            <a:ext cx="2819400" cy="4953000"/>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3867912" y="868680"/>
            <a:ext cx="7315200" cy="5120640"/>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5586B75A-687E-405C-8A0B-8D00578BA2C3}" type="datetimeFigureOut">
              <a:rPr lang="en-US" smtClean="0"/>
              <a:pPr/>
              <a:t>7/17/2020</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FAB73BC-B049-4115-A692-8D63A059BFB8}" type="slidenum">
              <a:rPr lang="en-US" dirty="0"/>
              <a:pPr/>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A72A91EE-2DE8-461E-943D-952D64BAF183}" type="datetimeFigureOut">
              <a:rPr lang="en-US" smtClean="0">
                <a:solidFill>
                  <a:prstClr val="black">
                    <a:tint val="75000"/>
                  </a:prstClr>
                </a:solidFill>
              </a:rPr>
              <a:pPr/>
              <a:t>7/17/2020</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0E0257B5-5E25-4F2B-86FC-6651F530362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4202950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72A91EE-2DE8-461E-943D-952D64BAF183}" type="datetimeFigureOut">
              <a:rPr lang="en-US" smtClean="0">
                <a:solidFill>
                  <a:prstClr val="black">
                    <a:tint val="75000"/>
                  </a:prstClr>
                </a:solidFill>
              </a:rPr>
              <a:pPr/>
              <a:t>7/17/2020</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0E0257B5-5E25-4F2B-86FC-6651F530362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9477029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A72A91EE-2DE8-461E-943D-952D64BAF183}" type="datetimeFigureOut">
              <a:rPr lang="en-US" smtClean="0">
                <a:solidFill>
                  <a:prstClr val="black">
                    <a:tint val="75000"/>
                  </a:prstClr>
                </a:solidFill>
              </a:rPr>
              <a:pPr/>
              <a:t>7/17/2020</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0E0257B5-5E25-4F2B-86FC-6651F530362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7463573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A72A91EE-2DE8-461E-943D-952D64BAF183}" type="datetimeFigureOut">
              <a:rPr lang="en-US" smtClean="0">
                <a:solidFill>
                  <a:prstClr val="black">
                    <a:tint val="75000"/>
                  </a:prstClr>
                </a:solidFill>
              </a:rPr>
              <a:pPr/>
              <a:t>7/17/2020</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0E0257B5-5E25-4F2B-86FC-6651F530362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4975367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A72A91EE-2DE8-461E-943D-952D64BAF183}" type="datetimeFigureOut">
              <a:rPr lang="en-US" smtClean="0">
                <a:solidFill>
                  <a:prstClr val="black">
                    <a:tint val="75000"/>
                  </a:prstClr>
                </a:solidFill>
              </a:rPr>
              <a:pPr/>
              <a:t>7/17/2020</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0E0257B5-5E25-4F2B-86FC-6651F530362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4467310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A72A91EE-2DE8-461E-943D-952D64BAF183}" type="datetimeFigureOut">
              <a:rPr lang="en-US" smtClean="0">
                <a:solidFill>
                  <a:prstClr val="black">
                    <a:tint val="75000"/>
                  </a:prstClr>
                </a:solidFill>
              </a:rPr>
              <a:pPr/>
              <a:t>7/17/2020</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0E0257B5-5E25-4F2B-86FC-6651F530362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6678543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72A91EE-2DE8-461E-943D-952D64BAF183}" type="datetimeFigureOut">
              <a:rPr lang="en-US" smtClean="0">
                <a:solidFill>
                  <a:prstClr val="black">
                    <a:tint val="75000"/>
                  </a:prstClr>
                </a:solidFill>
              </a:rPr>
              <a:pPr/>
              <a:t>7/17/2020</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0E0257B5-5E25-4F2B-86FC-6651F530362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2626935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A72A91EE-2DE8-461E-943D-952D64BAF183}" type="datetimeFigureOut">
              <a:rPr lang="en-US" smtClean="0">
                <a:solidFill>
                  <a:prstClr val="black">
                    <a:tint val="75000"/>
                  </a:prstClr>
                </a:solidFill>
              </a:rPr>
              <a:pPr/>
              <a:t>7/17/2020</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0E0257B5-5E25-4F2B-86FC-6651F530362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488447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586B75A-687E-405C-8A0B-8D00578BA2C3}" type="datetimeFigureOut">
              <a:rPr lang="en-US" smtClean="0"/>
              <a:pPr/>
              <a:t>7/17/2020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pPr/>
              <a:t>‹#›</a:t>
            </a:fld>
            <a:endParaRPr lang="en-US" dirty="0"/>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A72A91EE-2DE8-461E-943D-952D64BAF183}" type="datetimeFigureOut">
              <a:rPr lang="en-US" smtClean="0">
                <a:solidFill>
                  <a:prstClr val="black">
                    <a:tint val="75000"/>
                  </a:prstClr>
                </a:solidFill>
              </a:rPr>
              <a:pPr/>
              <a:t>7/17/2020</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0E0257B5-5E25-4F2B-86FC-6651F530362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7845916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72A91EE-2DE8-461E-943D-952D64BAF183}" type="datetimeFigureOut">
              <a:rPr lang="en-US" smtClean="0">
                <a:solidFill>
                  <a:prstClr val="black">
                    <a:tint val="75000"/>
                  </a:prstClr>
                </a:solidFill>
              </a:rPr>
              <a:pPr/>
              <a:t>7/17/2020</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0E0257B5-5E25-4F2B-86FC-6651F530362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4968148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72A91EE-2DE8-461E-943D-952D64BAF183}" type="datetimeFigureOut">
              <a:rPr lang="en-US" smtClean="0">
                <a:solidFill>
                  <a:prstClr val="black">
                    <a:tint val="75000"/>
                  </a:prstClr>
                </a:solidFill>
              </a:rPr>
              <a:pPr/>
              <a:t>7/17/2020</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0E0257B5-5E25-4F2B-86FC-6651F530362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6137124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A72A91EE-2DE8-461E-943D-952D64BAF183}" type="datetimeFigureOut">
              <a:rPr lang="en-US" smtClean="0">
                <a:solidFill>
                  <a:prstClr val="black">
                    <a:tint val="75000"/>
                  </a:prstClr>
                </a:solidFill>
              </a:rPr>
              <a:pPr/>
              <a:t>7/17/2020</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0E0257B5-5E25-4F2B-86FC-6651F530362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18789383"/>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72A91EE-2DE8-461E-943D-952D64BAF183}" type="datetimeFigureOut">
              <a:rPr lang="en-US" smtClean="0">
                <a:solidFill>
                  <a:prstClr val="black">
                    <a:tint val="75000"/>
                  </a:prstClr>
                </a:solidFill>
              </a:rPr>
              <a:pPr/>
              <a:t>7/17/2020</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0E0257B5-5E25-4F2B-86FC-6651F530362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65860289"/>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A72A91EE-2DE8-461E-943D-952D64BAF183}" type="datetimeFigureOut">
              <a:rPr lang="en-US" smtClean="0">
                <a:solidFill>
                  <a:prstClr val="black">
                    <a:tint val="75000"/>
                  </a:prstClr>
                </a:solidFill>
              </a:rPr>
              <a:pPr/>
              <a:t>7/17/2020</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0E0257B5-5E25-4F2B-86FC-6651F530362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58973975"/>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A72A91EE-2DE8-461E-943D-952D64BAF183}" type="datetimeFigureOut">
              <a:rPr lang="en-US" smtClean="0">
                <a:solidFill>
                  <a:prstClr val="black">
                    <a:tint val="75000"/>
                  </a:prstClr>
                </a:solidFill>
              </a:rPr>
              <a:pPr/>
              <a:t>7/17/2020</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0E0257B5-5E25-4F2B-86FC-6651F530362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3500170"/>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A72A91EE-2DE8-461E-943D-952D64BAF183}" type="datetimeFigureOut">
              <a:rPr lang="en-US" smtClean="0">
                <a:solidFill>
                  <a:prstClr val="black">
                    <a:tint val="75000"/>
                  </a:prstClr>
                </a:solidFill>
              </a:rPr>
              <a:pPr/>
              <a:t>7/17/2020</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0E0257B5-5E25-4F2B-86FC-6651F530362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91226891"/>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A72A91EE-2DE8-461E-943D-952D64BAF183}" type="datetimeFigureOut">
              <a:rPr lang="en-US" smtClean="0">
                <a:solidFill>
                  <a:prstClr val="black">
                    <a:tint val="75000"/>
                  </a:prstClr>
                </a:solidFill>
              </a:rPr>
              <a:pPr/>
              <a:t>7/17/2020</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0E0257B5-5E25-4F2B-86FC-6651F530362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6019700"/>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72A91EE-2DE8-461E-943D-952D64BAF183}" type="datetimeFigureOut">
              <a:rPr lang="en-US" smtClean="0">
                <a:solidFill>
                  <a:prstClr val="black">
                    <a:tint val="75000"/>
                  </a:prstClr>
                </a:solidFill>
              </a:rPr>
              <a:pPr/>
              <a:t>7/17/2020</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0E0257B5-5E25-4F2B-86FC-6651F530362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2791970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3867912" y="1298448"/>
            <a:ext cx="7315200" cy="3255264"/>
          </a:xfrm>
        </p:spPr>
        <p:txBody>
          <a:bodyPr anchor="b">
            <a:normAutofit/>
          </a:bodyPr>
          <a:lstStyle>
            <a:lvl1pPr>
              <a:defRPr sz="5900" b="0" spc="-100" baseline="0">
                <a:solidFill>
                  <a:schemeClr val="tx1">
                    <a:lumMod val="65000"/>
                    <a:lumOff val="35000"/>
                  </a:schemeClr>
                </a:solidFill>
              </a:defRPr>
            </a:lvl1pPr>
          </a:lstStyle>
          <a:p>
            <a:r>
              <a:rPr lang="en-US"/>
              <a:t>Click to edit Master title style</a:t>
            </a:r>
            <a:endParaRPr lang="en-US" dirty="0"/>
          </a:p>
        </p:txBody>
      </p:sp>
      <p:sp>
        <p:nvSpPr>
          <p:cNvPr id="3" name="Text Placeholder 2"/>
          <p:cNvSpPr>
            <a:spLocks noGrp="1"/>
          </p:cNvSpPr>
          <p:nvPr>
            <p:ph type="body" idx="1"/>
          </p:nvPr>
        </p:nvSpPr>
        <p:spPr>
          <a:xfrm>
            <a:off x="3886200" y="4672584"/>
            <a:ext cx="7315200" cy="914400"/>
          </a:xfrm>
        </p:spPr>
        <p:txBody>
          <a:bodyPr anchor="t">
            <a:normAutofit/>
          </a:bodyPr>
          <a:lstStyle>
            <a:lvl1pPr marL="0" indent="0">
              <a:buNone/>
              <a:defRPr sz="2200" cap="none" spc="0" baseline="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586B75A-687E-405C-8A0B-8D00578BA2C3}" type="datetimeFigureOut">
              <a:rPr lang="en-US" smtClean="0"/>
              <a:pPr/>
              <a:t>7/17/2020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pPr/>
              <a:t>‹#›</a:t>
            </a:fld>
            <a:endParaRPr lang="en-US" dirty="0"/>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A72A91EE-2DE8-461E-943D-952D64BAF183}" type="datetimeFigureOut">
              <a:rPr lang="en-US" smtClean="0">
                <a:solidFill>
                  <a:prstClr val="black">
                    <a:tint val="75000"/>
                  </a:prstClr>
                </a:solidFill>
              </a:rPr>
              <a:pPr/>
              <a:t>7/17/2020</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0E0257B5-5E25-4F2B-86FC-6651F530362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66659012"/>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A72A91EE-2DE8-461E-943D-952D64BAF183}" type="datetimeFigureOut">
              <a:rPr lang="en-US" smtClean="0">
                <a:solidFill>
                  <a:prstClr val="black">
                    <a:tint val="75000"/>
                  </a:prstClr>
                </a:solidFill>
              </a:rPr>
              <a:pPr/>
              <a:t>7/17/2020</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0E0257B5-5E25-4F2B-86FC-6651F530362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73830480"/>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72A91EE-2DE8-461E-943D-952D64BAF183}" type="datetimeFigureOut">
              <a:rPr lang="en-US" smtClean="0">
                <a:solidFill>
                  <a:prstClr val="black">
                    <a:tint val="75000"/>
                  </a:prstClr>
                </a:solidFill>
              </a:rPr>
              <a:pPr/>
              <a:t>7/17/2020</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0E0257B5-5E25-4F2B-86FC-6651F530362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39568965"/>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72A91EE-2DE8-461E-943D-952D64BAF183}" type="datetimeFigureOut">
              <a:rPr lang="en-US" smtClean="0">
                <a:solidFill>
                  <a:prstClr val="black">
                    <a:tint val="75000"/>
                  </a:prstClr>
                </a:solidFill>
              </a:rPr>
              <a:pPr/>
              <a:t>7/17/2020</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0E0257B5-5E25-4F2B-86FC-6651F530362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5949240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3867912" y="868680"/>
            <a:ext cx="3474720" cy="512064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7818120" y="868680"/>
            <a:ext cx="3474720" cy="512064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Date Placeholder 7"/>
          <p:cNvSpPr>
            <a:spLocks noGrp="1"/>
          </p:cNvSpPr>
          <p:nvPr>
            <p:ph type="dt" sz="half" idx="10"/>
          </p:nvPr>
        </p:nvSpPr>
        <p:spPr/>
        <p:txBody>
          <a:bodyPr/>
          <a:lstStyle/>
          <a:p>
            <a:fld id="{5586B75A-687E-405C-8A0B-8D00578BA2C3}" type="datetimeFigureOut">
              <a:rPr lang="en-US" smtClean="0"/>
              <a:pPr/>
              <a:t>7/17/2020</a:t>
            </a:fld>
            <a:endParaRPr lang="en-US" dirty="0"/>
          </a:p>
        </p:txBody>
      </p:sp>
      <p:sp>
        <p:nvSpPr>
          <p:cNvPr id="9" name="Footer Placeholder 8"/>
          <p:cNvSpPr>
            <a:spLocks noGrp="1"/>
          </p:cNvSpPr>
          <p:nvPr>
            <p:ph type="ftr" sz="quarter" idx="11"/>
          </p:nvPr>
        </p:nvSpPr>
        <p:spPr/>
        <p:txBody>
          <a:bodyPr/>
          <a:lstStyle/>
          <a:p>
            <a:endParaRPr lang="en-US" dirty="0"/>
          </a:p>
        </p:txBody>
      </p:sp>
      <p:sp>
        <p:nvSpPr>
          <p:cNvPr id="10" name="Slide Number Placeholder 9"/>
          <p:cNvSpPr>
            <a:spLocks noGrp="1"/>
          </p:cNvSpPr>
          <p:nvPr>
            <p:ph type="sldNum" sz="quarter" idx="12"/>
          </p:nvPr>
        </p:nvSpPr>
        <p:spPr/>
        <p:txBody>
          <a:bodyPr/>
          <a:lstStyle/>
          <a:p>
            <a:fld id="{4FAB73BC-B049-4115-A692-8D63A059BFB8}" type="slidenum">
              <a:rPr lang="en-US" dirty="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3867912" y="1023586"/>
            <a:ext cx="3474720" cy="807720"/>
          </a:xfrm>
        </p:spPr>
        <p:txBody>
          <a:bodyPr anchor="b">
            <a:normAutofit/>
          </a:bodyPr>
          <a:lstStyle>
            <a:lvl1pPr marL="0" indent="0">
              <a:spcBef>
                <a:spcPts val="0"/>
              </a:spcBef>
              <a:buNone/>
              <a:defRPr sz="2000" b="1">
                <a:solidFill>
                  <a:schemeClr val="tx1">
                    <a:lumMod val="65000"/>
                    <a:lumOff val="3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3867912" y="1930936"/>
            <a:ext cx="3474720" cy="402336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7818463" y="1023586"/>
            <a:ext cx="3474720" cy="813171"/>
          </a:xfrm>
        </p:spPr>
        <p:txBody>
          <a:bodyPr anchor="b">
            <a:normAutofit/>
          </a:bodyPr>
          <a:lstStyle>
            <a:lvl1pPr marL="0" indent="0">
              <a:spcBef>
                <a:spcPts val="0"/>
              </a:spcBef>
              <a:buNone/>
              <a:defRPr sz="2000" b="1">
                <a:solidFill>
                  <a:schemeClr val="tx1">
                    <a:lumMod val="65000"/>
                    <a:lumOff val="3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7818463" y="1930936"/>
            <a:ext cx="3474720" cy="402336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 name="Date Placeholder 1"/>
          <p:cNvSpPr>
            <a:spLocks noGrp="1"/>
          </p:cNvSpPr>
          <p:nvPr>
            <p:ph type="dt" sz="half" idx="10"/>
          </p:nvPr>
        </p:nvSpPr>
        <p:spPr/>
        <p:txBody>
          <a:bodyPr/>
          <a:lstStyle/>
          <a:p>
            <a:fld id="{5586B75A-687E-405C-8A0B-8D00578BA2C3}" type="datetimeFigureOut">
              <a:rPr lang="en-US" smtClean="0"/>
              <a:pPr/>
              <a:t>7/17/2020</a:t>
            </a:fld>
            <a:endParaRPr lang="en-US" dirty="0"/>
          </a:p>
        </p:txBody>
      </p:sp>
      <p:sp>
        <p:nvSpPr>
          <p:cNvPr id="11" name="Footer Placeholder 10"/>
          <p:cNvSpPr>
            <a:spLocks noGrp="1"/>
          </p:cNvSpPr>
          <p:nvPr>
            <p:ph type="ftr" sz="quarter" idx="11"/>
          </p:nvPr>
        </p:nvSpPr>
        <p:spPr/>
        <p:txBody>
          <a:bodyPr/>
          <a:lstStyle/>
          <a:p>
            <a:endParaRPr lang="en-US" dirty="0"/>
          </a:p>
        </p:txBody>
      </p:sp>
      <p:sp>
        <p:nvSpPr>
          <p:cNvPr id="12" name="Slide Number Placeholder 11"/>
          <p:cNvSpPr>
            <a:spLocks noGrp="1"/>
          </p:cNvSpPr>
          <p:nvPr>
            <p:ph type="sldNum" sz="quarter" idx="12"/>
          </p:nvPr>
        </p:nvSpPr>
        <p:spPr/>
        <p:txBody>
          <a:bodyPr/>
          <a:lstStyle/>
          <a:p>
            <a:fld id="{4FAB73BC-B049-4115-A692-8D63A059BFB8}" type="slidenum">
              <a:rPr lang="en-US" dirty="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a:t>Click to edit Master title style</a:t>
            </a:r>
            <a:endParaRPr lang="en-US" dirty="0"/>
          </a:p>
        </p:txBody>
      </p:sp>
      <p:sp>
        <p:nvSpPr>
          <p:cNvPr id="2" name="Date Placeholder 1"/>
          <p:cNvSpPr>
            <a:spLocks noGrp="1"/>
          </p:cNvSpPr>
          <p:nvPr>
            <p:ph type="dt" sz="half" idx="10"/>
          </p:nvPr>
        </p:nvSpPr>
        <p:spPr/>
        <p:txBody>
          <a:bodyPr/>
          <a:lstStyle/>
          <a:p>
            <a:fld id="{5586B75A-687E-405C-8A0B-8D00578BA2C3}" type="datetimeFigureOut">
              <a:rPr lang="en-US" smtClean="0"/>
              <a:pPr/>
              <a:t>7/17/2020</a:t>
            </a:fld>
            <a:endParaRPr lang="en-US" dirty="0"/>
          </a:p>
        </p:txBody>
      </p:sp>
      <p:sp>
        <p:nvSpPr>
          <p:cNvPr id="7" name="Footer Placeholder 6"/>
          <p:cNvSpPr>
            <a:spLocks noGrp="1"/>
          </p:cNvSpPr>
          <p:nvPr>
            <p:ph type="ftr" sz="quarter" idx="11"/>
          </p:nvPr>
        </p:nvSpPr>
        <p:spPr/>
        <p:txBody>
          <a:bodyPr/>
          <a:lstStyle/>
          <a:p>
            <a:endParaRPr lang="en-US" dirty="0"/>
          </a:p>
        </p:txBody>
      </p:sp>
      <p:sp>
        <p:nvSpPr>
          <p:cNvPr id="8" name="Slide Number Placeholder 7"/>
          <p:cNvSpPr>
            <a:spLocks noGrp="1"/>
          </p:cNvSpPr>
          <p:nvPr>
            <p:ph type="sldNum" sz="quarter" idx="12"/>
          </p:nvPr>
        </p:nvSpPr>
        <p:spPr/>
        <p:txBody>
          <a:bodyPr/>
          <a:lstStyle/>
          <a:p>
            <a:fld id="{4FAB73BC-B049-4115-A692-8D63A059BFB8}" type="slidenum">
              <a:rPr lang="en-US" dirty="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5586B75A-687E-405C-8A0B-8D00578BA2C3}" type="datetimeFigureOut">
              <a:rPr lang="en-US" smtClean="0"/>
              <a:pPr/>
              <a:t>7/17/2020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dirty="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6032" y="1143000"/>
            <a:ext cx="2834640" cy="2377440"/>
          </a:xfrm>
        </p:spPr>
        <p:txBody>
          <a:bodyPr anchor="b">
            <a:normAutofit/>
          </a:bodyPr>
          <a:lstStyle>
            <a:lvl1pPr>
              <a:defRPr sz="3200" b="0" baseline="0"/>
            </a:lvl1pPr>
          </a:lstStyle>
          <a:p>
            <a:r>
              <a:rPr lang="en-US"/>
              <a:t>Click to edit Master title style</a:t>
            </a:r>
            <a:endParaRPr lang="en-US" dirty="0"/>
          </a:p>
        </p:txBody>
      </p:sp>
      <p:sp>
        <p:nvSpPr>
          <p:cNvPr id="3" name="Content Placeholder 2"/>
          <p:cNvSpPr>
            <a:spLocks noGrp="1"/>
          </p:cNvSpPr>
          <p:nvPr>
            <p:ph idx="1"/>
          </p:nvPr>
        </p:nvSpPr>
        <p:spPr>
          <a:xfrm>
            <a:off x="3867912" y="868680"/>
            <a:ext cx="7315200" cy="512064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256032" y="3494176"/>
            <a:ext cx="2834640" cy="2321990"/>
          </a:xfrm>
        </p:spPr>
        <p:txBody>
          <a:bodyPr anchor="t">
            <a:normAutofit/>
          </a:bodyPr>
          <a:lstStyle>
            <a:lvl1pPr marL="0" indent="0">
              <a:lnSpc>
                <a:spcPct val="100000"/>
              </a:lnSpc>
              <a:buNone/>
              <a:defRPr sz="14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8" name="Date Placeholder 7"/>
          <p:cNvSpPr>
            <a:spLocks noGrp="1"/>
          </p:cNvSpPr>
          <p:nvPr>
            <p:ph type="dt" sz="half" idx="10"/>
          </p:nvPr>
        </p:nvSpPr>
        <p:spPr/>
        <p:txBody>
          <a:bodyPr/>
          <a:lstStyle/>
          <a:p>
            <a:fld id="{5586B75A-687E-405C-8A0B-8D00578BA2C3}" type="datetimeFigureOut">
              <a:rPr lang="en-US" smtClean="0"/>
              <a:pPr/>
              <a:t>7/17/2020</a:t>
            </a:fld>
            <a:endParaRPr lang="en-US" dirty="0"/>
          </a:p>
        </p:txBody>
      </p:sp>
      <p:sp>
        <p:nvSpPr>
          <p:cNvPr id="9" name="Footer Placeholder 8"/>
          <p:cNvSpPr>
            <a:spLocks noGrp="1"/>
          </p:cNvSpPr>
          <p:nvPr>
            <p:ph type="ftr" sz="quarter" idx="11"/>
          </p:nvPr>
        </p:nvSpPr>
        <p:spPr/>
        <p:txBody>
          <a:bodyPr/>
          <a:lstStyle/>
          <a:p>
            <a:endParaRPr lang="en-US" dirty="0"/>
          </a:p>
        </p:txBody>
      </p:sp>
      <p:sp>
        <p:nvSpPr>
          <p:cNvPr id="10" name="Slide Number Placeholder 9"/>
          <p:cNvSpPr>
            <a:spLocks noGrp="1"/>
          </p:cNvSpPr>
          <p:nvPr>
            <p:ph type="sldNum" sz="quarter" idx="12"/>
          </p:nvPr>
        </p:nvSpPr>
        <p:spPr/>
        <p:txBody>
          <a:bodyPr/>
          <a:lstStyle/>
          <a:p>
            <a:fld id="{4FAB73BC-B049-4115-A692-8D63A059BFB8}" type="slidenum">
              <a:rPr lang="en-US" dirty="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6032" y="1143000"/>
            <a:ext cx="2834640" cy="2377440"/>
          </a:xfrm>
        </p:spPr>
        <p:txBody>
          <a:bodyPr anchor="b">
            <a:normAutofit/>
          </a:bodyPr>
          <a:lstStyle>
            <a:lvl1pPr>
              <a:defRPr sz="32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3570644" y="767419"/>
            <a:ext cx="8115230" cy="5330952"/>
          </a:xfrm>
          <a:solidFill>
            <a:schemeClr val="bg1">
              <a:lumMod val="75000"/>
            </a:schemeClr>
          </a:solidFill>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256032" y="3493008"/>
            <a:ext cx="2834640" cy="2322576"/>
          </a:xfrm>
        </p:spPr>
        <p:txBody>
          <a:bodyPr anchor="t">
            <a:normAutofit/>
          </a:bodyPr>
          <a:lstStyle>
            <a:lvl1pPr marL="0" indent="0">
              <a:lnSpc>
                <a:spcPct val="100000"/>
              </a:lnSpc>
              <a:buNone/>
              <a:defRPr sz="14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8" name="Date Placeholder 7"/>
          <p:cNvSpPr>
            <a:spLocks noGrp="1"/>
          </p:cNvSpPr>
          <p:nvPr>
            <p:ph type="dt" sz="half" idx="10"/>
          </p:nvPr>
        </p:nvSpPr>
        <p:spPr/>
        <p:txBody>
          <a:bodyPr/>
          <a:lstStyle/>
          <a:p>
            <a:fld id="{5586B75A-687E-405C-8A0B-8D00578BA2C3}" type="datetimeFigureOut">
              <a:rPr lang="en-US" smtClean="0"/>
              <a:pPr/>
              <a:t>7/17/2020</a:t>
            </a:fld>
            <a:endParaRPr lang="en-US" dirty="0"/>
          </a:p>
        </p:txBody>
      </p:sp>
      <p:sp>
        <p:nvSpPr>
          <p:cNvPr id="9" name="Footer Placeholder 8"/>
          <p:cNvSpPr>
            <a:spLocks noGrp="1"/>
          </p:cNvSpPr>
          <p:nvPr>
            <p:ph type="ftr" sz="quarter" idx="11"/>
          </p:nvPr>
        </p:nvSpPr>
        <p:spPr>
          <a:xfrm>
            <a:off x="3499101" y="6356350"/>
            <a:ext cx="5911517" cy="365125"/>
          </a:xfrm>
        </p:spPr>
        <p:txBody>
          <a:bodyPr/>
          <a:lstStyle/>
          <a:p>
            <a:endParaRPr lang="en-US" dirty="0"/>
          </a:p>
        </p:txBody>
      </p:sp>
      <p:sp>
        <p:nvSpPr>
          <p:cNvPr id="10" name="Slide Number Placeholder 9"/>
          <p:cNvSpPr>
            <a:spLocks noGrp="1"/>
          </p:cNvSpPr>
          <p:nvPr>
            <p:ph type="sldNum" sz="quarter" idx="12"/>
          </p:nvPr>
        </p:nvSpPr>
        <p:spPr/>
        <p:txBody>
          <a:bodyPr/>
          <a:lstStyle/>
          <a:p>
            <a:fld id="{4FAB73BC-B049-4115-A692-8D63A059BFB8}" type="slidenum">
              <a:rPr lang="en-US" dirty="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1" y="758952"/>
            <a:ext cx="3443590" cy="533095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252919" y="1123837"/>
            <a:ext cx="2947482" cy="460118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8" name="Rectangle 37"/>
          <p:cNvSpPr/>
          <p:nvPr/>
        </p:nvSpPr>
        <p:spPr>
          <a:xfrm>
            <a:off x="11815864" y="758952"/>
            <a:ext cx="384048" cy="5330952"/>
          </a:xfrm>
          <a:prstGeom prst="rect">
            <a:avLst/>
          </a:prstGeom>
          <a:solidFill>
            <a:srgbClr val="C8C8C8">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 name="Text Placeholder 2"/>
          <p:cNvSpPr>
            <a:spLocks noGrp="1"/>
          </p:cNvSpPr>
          <p:nvPr>
            <p:ph type="body" idx="1"/>
          </p:nvPr>
        </p:nvSpPr>
        <p:spPr>
          <a:xfrm>
            <a:off x="3869268" y="864108"/>
            <a:ext cx="7315200" cy="5120640"/>
          </a:xfrm>
          <a:prstGeom prst="rect">
            <a:avLst/>
          </a:prstGeom>
        </p:spPr>
        <p:txBody>
          <a:bodyPr vert="horz" lIns="91440" tIns="45720" rIns="91440" bIns="45720" rtlCol="0"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262465" y="6356350"/>
            <a:ext cx="2743200" cy="365125"/>
          </a:xfrm>
          <a:prstGeom prst="rect">
            <a:avLst/>
          </a:prstGeom>
        </p:spPr>
        <p:txBody>
          <a:bodyPr vert="horz" lIns="91440" tIns="45720" rIns="91440" bIns="45720" rtlCol="0" anchor="ctr"/>
          <a:lstStyle>
            <a:lvl1pPr algn="l">
              <a:defRPr sz="1100">
                <a:solidFill>
                  <a:schemeClr val="tx1">
                    <a:lumMod val="50000"/>
                    <a:lumOff val="50000"/>
                  </a:schemeClr>
                </a:solidFill>
              </a:defRPr>
            </a:lvl1pPr>
          </a:lstStyle>
          <a:p>
            <a:fld id="{5586B75A-687E-405C-8A0B-8D00578BA2C3}" type="datetimeFigureOut">
              <a:rPr lang="en-US" smtClean="0"/>
              <a:pPr/>
              <a:t>7/17/2020</a:t>
            </a:fld>
            <a:endParaRPr lang="en-US" dirty="0"/>
          </a:p>
        </p:txBody>
      </p:sp>
      <p:sp>
        <p:nvSpPr>
          <p:cNvPr id="5" name="Footer Placeholder 4"/>
          <p:cNvSpPr>
            <a:spLocks noGrp="1"/>
          </p:cNvSpPr>
          <p:nvPr>
            <p:ph type="ftr" sz="quarter" idx="3"/>
          </p:nvPr>
        </p:nvSpPr>
        <p:spPr>
          <a:xfrm>
            <a:off x="3869268" y="6356350"/>
            <a:ext cx="5911517" cy="365125"/>
          </a:xfrm>
          <a:prstGeom prst="rect">
            <a:avLst/>
          </a:prstGeom>
        </p:spPr>
        <p:txBody>
          <a:bodyPr vert="horz" lIns="91440" tIns="45720" rIns="91440" bIns="45720" rtlCol="0" anchor="ctr"/>
          <a:lstStyle>
            <a:lvl1pPr algn="l">
              <a:defRPr sz="1100">
                <a:solidFill>
                  <a:schemeClr val="tx1">
                    <a:lumMod val="50000"/>
                    <a:lumOff val="50000"/>
                  </a:schemeClr>
                </a:solidFill>
              </a:defRPr>
            </a:lvl1pPr>
          </a:lstStyle>
          <a:p>
            <a:endParaRPr lang="en-US" dirty="0"/>
          </a:p>
        </p:txBody>
      </p:sp>
      <p:sp>
        <p:nvSpPr>
          <p:cNvPr id="6" name="Slide Number Placeholder 5"/>
          <p:cNvSpPr>
            <a:spLocks noGrp="1"/>
          </p:cNvSpPr>
          <p:nvPr>
            <p:ph type="sldNum" sz="quarter" idx="4"/>
          </p:nvPr>
        </p:nvSpPr>
        <p:spPr>
          <a:xfrm>
            <a:off x="10634135" y="6356350"/>
            <a:ext cx="1530927" cy="365125"/>
          </a:xfrm>
          <a:prstGeom prst="rect">
            <a:avLst/>
          </a:prstGeom>
        </p:spPr>
        <p:txBody>
          <a:bodyPr vert="horz" lIns="91440" tIns="45720" rIns="91440" bIns="45720" rtlCol="0" anchor="ctr"/>
          <a:lstStyle>
            <a:lvl1pPr algn="r">
              <a:defRPr sz="1200" b="1">
                <a:solidFill>
                  <a:schemeClr val="accent1"/>
                </a:solidFill>
              </a:defRPr>
            </a:lvl1pPr>
          </a:lstStyle>
          <a:p>
            <a:fld id="{4FAB73BC-B049-4115-A692-8D63A059BFB8}" type="slidenum">
              <a:rPr lang="en-US" dirty="0"/>
              <a:pPr/>
              <a:t>‹#›</a:t>
            </a:fld>
            <a:endParaRPr lang="en-US" dirty="0"/>
          </a:p>
        </p:txBody>
      </p:sp>
    </p:spTree>
  </p:cSld>
  <p:clrMap bg1="lt1" tx1="dk1" bg2="lt2" tx2="dk2" accent1="accent1" accent2="accent2" accent3="accent3" accent4="accent4" accent5="accent5" accent6="accent6" hlink="hlink" folHlink="folHlink"/>
  <p:sldLayoutIdLst>
    <p:sldLayoutId id="2147483841" r:id="rId1"/>
    <p:sldLayoutId id="2147483842" r:id="rId2"/>
    <p:sldLayoutId id="2147483843" r:id="rId3"/>
    <p:sldLayoutId id="2147483844" r:id="rId4"/>
    <p:sldLayoutId id="2147483845" r:id="rId5"/>
    <p:sldLayoutId id="2147483846" r:id="rId6"/>
    <p:sldLayoutId id="2147483847" r:id="rId7"/>
    <p:sldLayoutId id="2147483848" r:id="rId8"/>
    <p:sldLayoutId id="2147483849" r:id="rId9"/>
    <p:sldLayoutId id="2147483850" r:id="rId10"/>
    <p:sldLayoutId id="2147483851" r:id="rId11"/>
  </p:sldLayoutIdLst>
  <p:hf sldNum="0" hdr="0" ftr="0" dt="0"/>
  <p:txStyles>
    <p:titleStyle>
      <a:lvl1pPr algn="l" defTabSz="914400" rtl="0" eaLnBrk="1" latinLnBrk="0" hangingPunct="1">
        <a:lnSpc>
          <a:spcPct val="90000"/>
        </a:lnSpc>
        <a:spcBef>
          <a:spcPct val="0"/>
        </a:spcBef>
        <a:buNone/>
        <a:defRPr sz="3600" kern="1200" spc="-60" baseline="0">
          <a:solidFill>
            <a:srgbClr val="FFFFFF"/>
          </a:solidFill>
          <a:latin typeface="+mj-lt"/>
          <a:ea typeface="+mj-ea"/>
          <a:cs typeface="+mj-cs"/>
        </a:defRPr>
      </a:lvl1pPr>
    </p:titleStyle>
    <p:bodyStyle>
      <a:lvl1pPr marL="182880" indent="-182880" algn="l" defTabSz="914400" rtl="0" eaLnBrk="1" latinLnBrk="0" hangingPunct="1">
        <a:lnSpc>
          <a:spcPct val="90000"/>
        </a:lnSpc>
        <a:spcBef>
          <a:spcPts val="1200"/>
        </a:spcBef>
        <a:buClr>
          <a:schemeClr val="accent1"/>
        </a:buClr>
        <a:buFont typeface="Wingdings 2" pitchFamily="18" charset="2"/>
        <a:buChar char=""/>
        <a:defRPr sz="2000" kern="1200">
          <a:solidFill>
            <a:schemeClr val="tx1">
              <a:lumMod val="65000"/>
              <a:lumOff val="35000"/>
            </a:schemeClr>
          </a:solidFill>
          <a:latin typeface="+mn-lt"/>
          <a:ea typeface="+mn-ea"/>
          <a:cs typeface="+mn-cs"/>
        </a:defRPr>
      </a:lvl1pPr>
      <a:lvl2pPr marL="6858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800" kern="1200">
          <a:solidFill>
            <a:schemeClr val="tx1">
              <a:lumMod val="65000"/>
              <a:lumOff val="35000"/>
            </a:schemeClr>
          </a:solidFill>
          <a:latin typeface="+mn-lt"/>
          <a:ea typeface="+mn-ea"/>
          <a:cs typeface="+mn-cs"/>
        </a:defRPr>
      </a:lvl2pPr>
      <a:lvl3pPr marL="11430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600" kern="1200">
          <a:solidFill>
            <a:schemeClr val="tx1">
              <a:lumMod val="65000"/>
              <a:lumOff val="35000"/>
            </a:schemeClr>
          </a:solidFill>
          <a:latin typeface="+mn-lt"/>
          <a:ea typeface="+mn-ea"/>
          <a:cs typeface="+mn-cs"/>
        </a:defRPr>
      </a:lvl3pPr>
      <a:lvl4pPr marL="16002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4pPr>
      <a:lvl5pPr marL="20574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5pPr>
      <a:lvl6pPr marL="25146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6pPr>
      <a:lvl7pPr marL="29718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7pPr>
      <a:lvl8pPr marL="34290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8pPr>
      <a:lvl9pPr marL="38862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defTabSz="914400"/>
            <a:fld id="{A72A91EE-2DE8-461E-943D-952D64BAF183}" type="datetimeFigureOut">
              <a:rPr lang="en-US" smtClean="0">
                <a:solidFill>
                  <a:prstClr val="black">
                    <a:tint val="75000"/>
                  </a:prstClr>
                </a:solidFill>
              </a:rPr>
              <a:pPr defTabSz="914400"/>
              <a:t>7/17/2020</a:t>
            </a:fld>
            <a:endParaRPr lang="en-US">
              <a:solidFill>
                <a:prstClr val="black">
                  <a:tint val="75000"/>
                </a:prstClr>
              </a:solidFill>
            </a:endParaRPr>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defTabSz="914400"/>
            <a:endParaRPr lang="en-US">
              <a:solidFill>
                <a:prstClr val="black">
                  <a:tint val="75000"/>
                </a:prstClr>
              </a:solidFill>
            </a:endParaRP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defTabSz="914400"/>
            <a:fld id="{0E0257B5-5E25-4F2B-86FC-6651F530362D}" type="slidenum">
              <a:rPr lang="en-US" smtClean="0">
                <a:solidFill>
                  <a:prstClr val="black">
                    <a:tint val="75000"/>
                  </a:prstClr>
                </a:solidFill>
              </a:rPr>
              <a:pPr defTabSz="914400"/>
              <a:t>‹#›</a:t>
            </a:fld>
            <a:endParaRPr lang="en-US">
              <a:solidFill>
                <a:prstClr val="black">
                  <a:tint val="75000"/>
                </a:prstClr>
              </a:solidFill>
            </a:endParaRPr>
          </a:p>
        </p:txBody>
      </p:sp>
    </p:spTree>
    <p:extLst>
      <p:ext uri="{BB962C8B-B14F-4D97-AF65-F5344CB8AC3E}">
        <p14:creationId xmlns:p14="http://schemas.microsoft.com/office/powerpoint/2010/main" val="1025151987"/>
      </p:ext>
    </p:extLst>
  </p:cSld>
  <p:clrMap bg1="lt1" tx1="dk1" bg2="lt2" tx2="dk2" accent1="accent1" accent2="accent2" accent3="accent3" accent4="accent4" accent5="accent5" accent6="accent6" hlink="hlink" folHlink="folHlink"/>
  <p:sldLayoutIdLst>
    <p:sldLayoutId id="2147483853" r:id="rId1"/>
    <p:sldLayoutId id="2147483854" r:id="rId2"/>
    <p:sldLayoutId id="2147483855" r:id="rId3"/>
    <p:sldLayoutId id="2147483856" r:id="rId4"/>
    <p:sldLayoutId id="2147483857" r:id="rId5"/>
    <p:sldLayoutId id="2147483858" r:id="rId6"/>
    <p:sldLayoutId id="2147483859" r:id="rId7"/>
    <p:sldLayoutId id="2147483860" r:id="rId8"/>
    <p:sldLayoutId id="2147483861" r:id="rId9"/>
    <p:sldLayoutId id="2147483862" r:id="rId10"/>
    <p:sldLayoutId id="2147483863"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defTabSz="914400"/>
            <a:fld id="{A72A91EE-2DE8-461E-943D-952D64BAF183}" type="datetimeFigureOut">
              <a:rPr lang="en-US" smtClean="0">
                <a:solidFill>
                  <a:prstClr val="black">
                    <a:tint val="75000"/>
                  </a:prstClr>
                </a:solidFill>
              </a:rPr>
              <a:pPr defTabSz="914400"/>
              <a:t>7/17/2020</a:t>
            </a:fld>
            <a:endParaRPr lang="en-US">
              <a:solidFill>
                <a:prstClr val="black">
                  <a:tint val="75000"/>
                </a:prstClr>
              </a:solidFill>
            </a:endParaRPr>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defTabSz="914400"/>
            <a:endParaRPr lang="en-US">
              <a:solidFill>
                <a:prstClr val="black">
                  <a:tint val="75000"/>
                </a:prstClr>
              </a:solidFill>
            </a:endParaRP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defTabSz="914400"/>
            <a:fld id="{0E0257B5-5E25-4F2B-86FC-6651F530362D}" type="slidenum">
              <a:rPr lang="en-US" smtClean="0">
                <a:solidFill>
                  <a:prstClr val="black">
                    <a:tint val="75000"/>
                  </a:prstClr>
                </a:solidFill>
              </a:rPr>
              <a:pPr defTabSz="914400"/>
              <a:t>‹#›</a:t>
            </a:fld>
            <a:endParaRPr lang="en-US">
              <a:solidFill>
                <a:prstClr val="black">
                  <a:tint val="75000"/>
                </a:prstClr>
              </a:solidFill>
            </a:endParaRPr>
          </a:p>
        </p:txBody>
      </p:sp>
    </p:spTree>
    <p:extLst>
      <p:ext uri="{BB962C8B-B14F-4D97-AF65-F5344CB8AC3E}">
        <p14:creationId xmlns:p14="http://schemas.microsoft.com/office/powerpoint/2010/main" val="3354319674"/>
      </p:ext>
    </p:extLst>
  </p:cSld>
  <p:clrMap bg1="lt1" tx1="dk1" bg2="lt2" tx2="dk2" accent1="accent1" accent2="accent2" accent3="accent3" accent4="accent4" accent5="accent5" accent6="accent6" hlink="hlink" folHlink="folHlink"/>
  <p:sldLayoutIdLst>
    <p:sldLayoutId id="2147483865" r:id="rId1"/>
    <p:sldLayoutId id="2147483866" r:id="rId2"/>
    <p:sldLayoutId id="2147483867" r:id="rId3"/>
    <p:sldLayoutId id="2147483868" r:id="rId4"/>
    <p:sldLayoutId id="2147483869" r:id="rId5"/>
    <p:sldLayoutId id="2147483870" r:id="rId6"/>
    <p:sldLayoutId id="2147483871" r:id="rId7"/>
    <p:sldLayoutId id="2147483872" r:id="rId8"/>
    <p:sldLayoutId id="2147483873" r:id="rId9"/>
    <p:sldLayoutId id="2147483874" r:id="rId10"/>
    <p:sldLayoutId id="2147483875"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7.jpg"/><Relationship Id="rId1" Type="http://schemas.openxmlformats.org/officeDocument/2006/relationships/slideLayout" Target="../slideLayouts/slideLayout2.xml"/><Relationship Id="rId4" Type="http://schemas.openxmlformats.org/officeDocument/2006/relationships/hyperlink" Target="https://www.eschoolnews.com/2016/05/19/resource-gap-may-be-key-to-closing-achievement-gap/" TargetMode="Externa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hyperlink" Target="http://2015.igem.org/Team:TU_Darmstadt" TargetMode="External"/><Relationship Id="rId2" Type="http://schemas.openxmlformats.org/officeDocument/2006/relationships/image" Target="../media/image9.png"/><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hyperlink" Target="https://www.needpix.com/photo/17838/chat-discussion-meeting-talk-conversation-speaking-communication-icon-bubble" TargetMode="External"/><Relationship Id="rId2" Type="http://schemas.openxmlformats.org/officeDocument/2006/relationships/image" Target="../media/image10.jp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hyperlink" Target="http://www.dataprix.com/blogs/juan-vidal/nueva-visi-n-valor-cliente" TargetMode="External"/><Relationship Id="rId2" Type="http://schemas.openxmlformats.org/officeDocument/2006/relationships/image" Target="../media/image11.jp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hyperlink" Target="https://www.youtube.com/watch?v=k_j7NsEX0p0" TargetMode="External"/><Relationship Id="rId1" Type="http://schemas.openxmlformats.org/officeDocument/2006/relationships/slideLayout" Target="../slideLayouts/slideLayout2.xml"/><Relationship Id="rId4" Type="http://schemas.openxmlformats.org/officeDocument/2006/relationships/hyperlink" Target="https://openclipart.org/detail/172871/tangostyled-video-player-icon" TargetMode="Externa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5.gif"/><Relationship Id="rId1" Type="http://schemas.openxmlformats.org/officeDocument/2006/relationships/slideLayout" Target="../slideLayouts/slideLayout15.xml"/></Relationships>
</file>

<file path=ppt/slides/_rels/slide27.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26.xml"/></Relationships>
</file>

<file path=ppt/slides/_rels/slide2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emf"/><Relationship Id="rId1" Type="http://schemas.openxmlformats.org/officeDocument/2006/relationships/slideLayout" Target="../slideLayouts/slideLayout2.xml"/><Relationship Id="rId4" Type="http://schemas.openxmlformats.org/officeDocument/2006/relationships/hyperlink" Target="http://lgam.wikidot.com/plan-do-study-act" TargetMode="External"/></Relationships>
</file>

<file path=ppt/slides/_rels/slide29.xml.rels><?xml version="1.0" encoding="UTF-8" standalone="yes"?>
<Relationships xmlns="http://schemas.openxmlformats.org/package/2006/relationships"><Relationship Id="rId2" Type="http://schemas.openxmlformats.org/officeDocument/2006/relationships/image" Target="../media/image19.jpg"/><Relationship Id="rId1" Type="http://schemas.openxmlformats.org/officeDocument/2006/relationships/slideLayout" Target="../slideLayouts/slideLayout2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20.jp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hyperlink" Target="https://en.wikipedia.org/wiki/Community_Network_Projects" TargetMode="External"/><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hyperlink" Target="http://blog.gthankyou.com/2014/03/27/best-ways-to-foster-employee-engagement/" TargetMode="External"/><Relationship Id="rId2" Type="http://schemas.openxmlformats.org/officeDocument/2006/relationships/image" Target="../media/image3.gif"/><Relationship Id="rId1" Type="http://schemas.openxmlformats.org/officeDocument/2006/relationships/slideLayout" Target="../slideLayouts/slideLayout2.xml"/><Relationship Id="rId4" Type="http://schemas.openxmlformats.org/officeDocument/2006/relationships/hyperlink" Target="https://creativecommons.org/licenses/by/3.0/" TargetMode="External"/></Relationships>
</file>

<file path=ppt/slides/_rels/slide5.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hyperlink" Target="https://vimeo.com/144885310" TargetMode="External"/><Relationship Id="rId1" Type="http://schemas.openxmlformats.org/officeDocument/2006/relationships/slideLayout" Target="../slideLayouts/slideLayout2.xml"/><Relationship Id="rId5" Type="http://schemas.openxmlformats.org/officeDocument/2006/relationships/hyperlink" Target="https://creativecommons.org/licenses/by/3.0/" TargetMode="External"/><Relationship Id="rId4" Type="http://schemas.openxmlformats.org/officeDocument/2006/relationships/hyperlink" Target="https://maken.wikiwijs.nl/81451/Ouderavond_Breed" TargetMode="Externa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jpg"/><Relationship Id="rId1" Type="http://schemas.openxmlformats.org/officeDocument/2006/relationships/slideLayout" Target="../slideLayouts/slideLayout2.xml"/><Relationship Id="rId4" Type="http://schemas.openxmlformats.org/officeDocument/2006/relationships/image" Target="../media/image6.jp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062032" y="2165956"/>
            <a:ext cx="7315200" cy="3255264"/>
          </a:xfrm>
        </p:spPr>
        <p:txBody>
          <a:bodyPr>
            <a:noAutofit/>
          </a:bodyPr>
          <a:lstStyle/>
          <a:p>
            <a:pPr algn="ctr"/>
            <a:r>
              <a:rPr lang="en-US" sz="4800" b="1" dirty="0">
                <a:solidFill>
                  <a:schemeClr val="tx1"/>
                </a:solidFill>
                <a:latin typeface="Corbel" panose="020B0503020204020204" pitchFamily="34" charset="0"/>
              </a:rPr>
              <a:t>Engaging Families During the Transition to </a:t>
            </a:r>
            <a:br>
              <a:rPr lang="en-US" sz="4800" b="1" dirty="0">
                <a:solidFill>
                  <a:schemeClr val="tx1"/>
                </a:solidFill>
                <a:latin typeface="Corbel" panose="020B0503020204020204" pitchFamily="34" charset="0"/>
              </a:rPr>
            </a:br>
            <a:r>
              <a:rPr lang="en-US" sz="4800" b="1" dirty="0">
                <a:solidFill>
                  <a:schemeClr val="tx1"/>
                </a:solidFill>
                <a:latin typeface="Corbel" panose="020B0503020204020204" pitchFamily="34" charset="0"/>
              </a:rPr>
              <a:t>High School</a:t>
            </a:r>
            <a:br>
              <a:rPr lang="en-US" sz="4800" b="1" dirty="0">
                <a:solidFill>
                  <a:schemeClr val="tx1"/>
                </a:solidFill>
                <a:latin typeface="Corbel" panose="020B0503020204020204" pitchFamily="34" charset="0"/>
              </a:rPr>
            </a:br>
            <a:br>
              <a:rPr lang="en-US" sz="4800" b="1" dirty="0">
                <a:solidFill>
                  <a:schemeClr val="tx1"/>
                </a:solidFill>
                <a:latin typeface="Corbel" panose="020B0503020204020204" pitchFamily="34" charset="0"/>
              </a:rPr>
            </a:br>
            <a:r>
              <a:rPr lang="en-US" sz="4800" b="1" dirty="0">
                <a:solidFill>
                  <a:schemeClr val="tx1"/>
                </a:solidFill>
                <a:latin typeface="Corbel" panose="020B0503020204020204" pitchFamily="34" charset="0"/>
              </a:rPr>
              <a:t>Fall Institute</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425383" y="3112334"/>
            <a:ext cx="2633755" cy="1828390"/>
          </a:xfrm>
          <a:prstGeom prst="rect">
            <a:avLst/>
          </a:prstGeom>
        </p:spPr>
      </p:pic>
      <p:pic>
        <p:nvPicPr>
          <p:cNvPr id="5" name="Picture 4"/>
          <p:cNvPicPr>
            <a:picLocks noChangeAspect="1"/>
          </p:cNvPicPr>
          <p:nvPr/>
        </p:nvPicPr>
        <p:blipFill rotWithShape="1">
          <a:blip r:embed="rId3">
            <a:extLst>
              <a:ext uri="{28A0092B-C50C-407E-A947-70E740481C1C}">
                <a14:useLocalDpi xmlns:a14="http://schemas.microsoft.com/office/drawing/2010/main" val="0"/>
              </a:ext>
            </a:extLst>
          </a:blip>
          <a:srcRect l="10974" t="24195" r="14265" b="32135"/>
          <a:stretch/>
        </p:blipFill>
        <p:spPr>
          <a:xfrm>
            <a:off x="9425383" y="1973955"/>
            <a:ext cx="2560576" cy="903448"/>
          </a:xfrm>
          <a:prstGeom prst="rect">
            <a:avLst/>
          </a:prstGeom>
        </p:spPr>
      </p:pic>
    </p:spTree>
    <p:extLst>
      <p:ext uri="{BB962C8B-B14F-4D97-AF65-F5344CB8AC3E}">
        <p14:creationId xmlns:p14="http://schemas.microsoft.com/office/powerpoint/2010/main" val="105608072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a:xfrm>
            <a:off x="3703320" y="426720"/>
            <a:ext cx="7985760" cy="5558028"/>
          </a:xfrm>
        </p:spPr>
        <p:txBody>
          <a:bodyPr/>
          <a:lstStyle/>
          <a:p>
            <a:pPr marL="0" indent="0" algn="ctr">
              <a:lnSpc>
                <a:spcPct val="100000"/>
              </a:lnSpc>
              <a:spcBef>
                <a:spcPts val="0"/>
              </a:spcBef>
              <a:buNone/>
            </a:pPr>
            <a:r>
              <a:rPr lang="en-US" sz="2800" dirty="0"/>
              <a:t>School efforts </a:t>
            </a:r>
          </a:p>
          <a:p>
            <a:pPr marL="0" indent="0" algn="ctr">
              <a:lnSpc>
                <a:spcPct val="100000"/>
              </a:lnSpc>
              <a:spcBef>
                <a:spcPts val="0"/>
              </a:spcBef>
              <a:buNone/>
            </a:pPr>
            <a:r>
              <a:rPr lang="en-US" sz="2800" dirty="0"/>
              <a:t>to engage families</a:t>
            </a:r>
          </a:p>
          <a:p>
            <a:pPr marL="0" indent="0" algn="ctr">
              <a:lnSpc>
                <a:spcPct val="100000"/>
              </a:lnSpc>
              <a:spcBef>
                <a:spcPts val="0"/>
              </a:spcBef>
              <a:buNone/>
            </a:pPr>
            <a:r>
              <a:rPr lang="en-US" sz="2800" dirty="0"/>
              <a:t> in the transition to high school </a:t>
            </a:r>
          </a:p>
          <a:p>
            <a:pPr marL="0" indent="0" algn="ctr">
              <a:lnSpc>
                <a:spcPct val="100000"/>
              </a:lnSpc>
              <a:spcBef>
                <a:spcPts val="0"/>
              </a:spcBef>
              <a:buNone/>
            </a:pPr>
            <a:r>
              <a:rPr lang="en-US" sz="2800" dirty="0"/>
              <a:t>are crucial for </a:t>
            </a:r>
          </a:p>
          <a:p>
            <a:pPr marL="0" indent="0" algn="ctr">
              <a:lnSpc>
                <a:spcPct val="100000"/>
              </a:lnSpc>
              <a:spcBef>
                <a:spcPts val="0"/>
              </a:spcBef>
              <a:buNone/>
            </a:pPr>
            <a:r>
              <a:rPr lang="en-US" sz="2800" dirty="0"/>
              <a:t>eliminating the opportunity gap.</a:t>
            </a:r>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8208" y="2116667"/>
            <a:ext cx="3016903" cy="2418588"/>
          </a:xfrm>
          <a:prstGeom prst="rect">
            <a:avLst/>
          </a:prstGeom>
        </p:spPr>
      </p:pic>
      <p:pic>
        <p:nvPicPr>
          <p:cNvPr id="8" name="Content Placeholder 7">
            <a:extLst>
              <a:ext uri="{FF2B5EF4-FFF2-40B4-BE49-F238E27FC236}">
                <a16:creationId xmlns:a16="http://schemas.microsoft.com/office/drawing/2014/main" id="{1939254A-10CB-4CF2-9AB5-5AE0D6EBFDF6}"/>
              </a:ext>
            </a:extLst>
          </p:cNvPr>
          <p:cNvPicPr>
            <a:picLocks noGrp="1" noChangeAspect="1"/>
          </p:cNvPicPr>
          <p:nvPr>
            <p:ph idx="1"/>
          </p:nvPr>
        </p:nvPicPr>
        <p:blipFill>
          <a:blip r:embed="rId3">
            <a:extLst>
              <a:ext uri="{837473B0-CC2E-450A-ABE3-18F120FF3D39}">
                <a1611:picAttrSrcUrl xmlns:a1611="http://schemas.microsoft.com/office/drawing/2016/11/main" r:id="rId4"/>
              </a:ext>
            </a:extLst>
          </a:blip>
          <a:stretch>
            <a:fillRect/>
          </a:stretch>
        </p:blipFill>
        <p:spPr>
          <a:xfrm>
            <a:off x="5113504" y="2734576"/>
            <a:ext cx="5165392" cy="3835304"/>
          </a:xfrm>
        </p:spPr>
      </p:pic>
    </p:spTree>
    <p:extLst>
      <p:ext uri="{BB962C8B-B14F-4D97-AF65-F5344CB8AC3E}">
        <p14:creationId xmlns:p14="http://schemas.microsoft.com/office/powerpoint/2010/main" val="50840674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Questions to </a:t>
            </a:r>
            <a:br>
              <a:rPr lang="en-US" dirty="0"/>
            </a:br>
            <a:r>
              <a:rPr lang="en-US" dirty="0"/>
              <a:t>Consider</a:t>
            </a:r>
          </a:p>
        </p:txBody>
      </p:sp>
      <p:sp>
        <p:nvSpPr>
          <p:cNvPr id="3" name="Content Placeholder 2"/>
          <p:cNvSpPr>
            <a:spLocks noGrp="1"/>
          </p:cNvSpPr>
          <p:nvPr>
            <p:ph idx="1"/>
          </p:nvPr>
        </p:nvSpPr>
        <p:spPr>
          <a:xfrm>
            <a:off x="3320715" y="673768"/>
            <a:ext cx="8726905" cy="5166602"/>
          </a:xfrm>
        </p:spPr>
        <p:txBody>
          <a:bodyPr>
            <a:normAutofit/>
          </a:bodyPr>
          <a:lstStyle/>
          <a:p>
            <a:pPr marL="0" indent="0" algn="ctr">
              <a:buNone/>
            </a:pPr>
            <a:r>
              <a:rPr lang="en-US" sz="4000" dirty="0"/>
              <a:t>What malleable school factors</a:t>
            </a:r>
          </a:p>
          <a:p>
            <a:pPr marL="0" indent="0" algn="ctr">
              <a:buNone/>
            </a:pPr>
            <a:r>
              <a:rPr lang="en-US" sz="4000" dirty="0"/>
              <a:t> (school climate, teacher practices, etc.)</a:t>
            </a:r>
          </a:p>
          <a:p>
            <a:pPr marL="0" indent="0" algn="ctr">
              <a:buNone/>
            </a:pPr>
            <a:r>
              <a:rPr lang="en-US" sz="4000" dirty="0"/>
              <a:t>are related to differences in attendance and course performance?</a:t>
            </a:r>
          </a:p>
        </p:txBody>
      </p:sp>
    </p:spTree>
    <p:extLst>
      <p:ext uri="{BB962C8B-B14F-4D97-AF65-F5344CB8AC3E}">
        <p14:creationId xmlns:p14="http://schemas.microsoft.com/office/powerpoint/2010/main" val="328799915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Questions to </a:t>
            </a:r>
            <a:br>
              <a:rPr lang="en-US" dirty="0"/>
            </a:br>
            <a:r>
              <a:rPr lang="en-US" dirty="0"/>
              <a:t>Consider</a:t>
            </a:r>
          </a:p>
        </p:txBody>
      </p:sp>
      <p:sp>
        <p:nvSpPr>
          <p:cNvPr id="3" name="Content Placeholder 2"/>
          <p:cNvSpPr>
            <a:spLocks noGrp="1"/>
          </p:cNvSpPr>
          <p:nvPr>
            <p:ph idx="1"/>
          </p:nvPr>
        </p:nvSpPr>
        <p:spPr>
          <a:xfrm>
            <a:off x="3593432" y="770022"/>
            <a:ext cx="8325852" cy="5070348"/>
          </a:xfrm>
        </p:spPr>
        <p:txBody>
          <a:bodyPr>
            <a:normAutofit/>
          </a:bodyPr>
          <a:lstStyle/>
          <a:p>
            <a:pPr marL="0" indent="0" algn="ctr">
              <a:buNone/>
            </a:pPr>
            <a:r>
              <a:rPr lang="en-US" sz="4000" dirty="0"/>
              <a:t>How can school efforts in family engagement support families in ways that lead to improvements in attendance and course performance?</a:t>
            </a:r>
          </a:p>
        </p:txBody>
      </p:sp>
    </p:spTree>
    <p:extLst>
      <p:ext uri="{BB962C8B-B14F-4D97-AF65-F5344CB8AC3E}">
        <p14:creationId xmlns:p14="http://schemas.microsoft.com/office/powerpoint/2010/main" val="378053990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3867912" y="1298448"/>
            <a:ext cx="7438520" cy="4521584"/>
          </a:xfrm>
        </p:spPr>
        <p:txBody>
          <a:bodyPr>
            <a:normAutofit fontScale="90000"/>
          </a:bodyPr>
          <a:lstStyle/>
          <a:p>
            <a:br>
              <a:rPr lang="en-US" sz="3200" dirty="0"/>
            </a:br>
            <a:br>
              <a:rPr lang="en-US" sz="3200" dirty="0"/>
            </a:br>
            <a:br>
              <a:rPr lang="en-US" sz="3200" dirty="0"/>
            </a:br>
            <a:br>
              <a:rPr lang="en-US" sz="3200" dirty="0"/>
            </a:br>
            <a:br>
              <a:rPr lang="en-US" sz="3200" dirty="0"/>
            </a:br>
            <a:br>
              <a:rPr lang="en-US" sz="3200" dirty="0"/>
            </a:br>
            <a:r>
              <a:rPr lang="en-US" sz="3200" dirty="0"/>
              <a:t>School teams each receive copy of their chronic absence and course failure rates over past three years.</a:t>
            </a:r>
            <a:br>
              <a:rPr lang="en-US" sz="3200" dirty="0"/>
            </a:br>
            <a:br>
              <a:rPr lang="en-US" sz="3200" dirty="0"/>
            </a:br>
            <a:r>
              <a:rPr lang="en-US" sz="3200" dirty="0"/>
              <a:t>REFLECTION QUESTIONS FOR TEAMS:</a:t>
            </a:r>
            <a:br>
              <a:rPr lang="en-US" sz="3200" dirty="0"/>
            </a:br>
            <a:br>
              <a:rPr lang="en-US" sz="3200" dirty="0"/>
            </a:br>
            <a:r>
              <a:rPr lang="en-US" sz="3200" dirty="0"/>
              <a:t>What steps are you taking to decrease chronic absence and course failure?</a:t>
            </a:r>
            <a:br>
              <a:rPr lang="en-US" sz="3200" dirty="0"/>
            </a:br>
            <a:br>
              <a:rPr lang="en-US" sz="3200" dirty="0"/>
            </a:br>
            <a:br>
              <a:rPr lang="en-US" sz="3200" dirty="0"/>
            </a:br>
            <a:r>
              <a:rPr lang="en-US" sz="3200" dirty="0"/>
              <a:t>How can you support families to help support their students in these areas?</a:t>
            </a:r>
          </a:p>
        </p:txBody>
      </p:sp>
      <p:sp>
        <p:nvSpPr>
          <p:cNvPr id="6" name="Rectangle 5"/>
          <p:cNvSpPr/>
          <p:nvPr/>
        </p:nvSpPr>
        <p:spPr>
          <a:xfrm>
            <a:off x="216001" y="2566738"/>
            <a:ext cx="2527200" cy="2308324"/>
          </a:xfrm>
          <a:prstGeom prst="rect">
            <a:avLst/>
          </a:prstGeom>
        </p:spPr>
        <p:txBody>
          <a:bodyPr wrap="square">
            <a:spAutoFit/>
          </a:bodyPr>
          <a:lstStyle/>
          <a:p>
            <a:r>
              <a:rPr lang="en-US" sz="3600" dirty="0">
                <a:solidFill>
                  <a:schemeClr val="bg1"/>
                </a:solidFill>
              </a:rPr>
              <a:t>Time to Reflect on Our Own School Data</a:t>
            </a:r>
          </a:p>
        </p:txBody>
      </p:sp>
    </p:spTree>
    <p:extLst>
      <p:ext uri="{BB962C8B-B14F-4D97-AF65-F5344CB8AC3E}">
        <p14:creationId xmlns:p14="http://schemas.microsoft.com/office/powerpoint/2010/main" val="228632041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693694" y="480301"/>
            <a:ext cx="7315200" cy="3255264"/>
          </a:xfrm>
        </p:spPr>
        <p:txBody>
          <a:bodyPr/>
          <a:lstStyle/>
          <a:p>
            <a:pPr algn="ctr"/>
            <a:r>
              <a:rPr lang="en-US" dirty="0"/>
              <a:t>Best Practices in Secondary Family Engagement</a:t>
            </a:r>
          </a:p>
        </p:txBody>
      </p:sp>
      <p:sp>
        <p:nvSpPr>
          <p:cNvPr id="3" name="Text Placeholder 2"/>
          <p:cNvSpPr>
            <a:spLocks noGrp="1"/>
          </p:cNvSpPr>
          <p:nvPr>
            <p:ph type="body" idx="1"/>
          </p:nvPr>
        </p:nvSpPr>
        <p:spPr/>
        <p:txBody>
          <a:bodyPr>
            <a:noAutofit/>
          </a:bodyPr>
          <a:lstStyle/>
          <a:p>
            <a:pPr algn="ctr"/>
            <a:r>
              <a:rPr lang="en-US" sz="3200" dirty="0"/>
              <a:t>School and Parent Panel</a:t>
            </a:r>
          </a:p>
          <a:p>
            <a:pPr algn="ctr"/>
            <a:r>
              <a:rPr lang="en-US" sz="3200" dirty="0"/>
              <a:t>Q &amp; A</a:t>
            </a:r>
          </a:p>
        </p:txBody>
      </p:sp>
      <p:pic>
        <p:nvPicPr>
          <p:cNvPr id="5" name="Picture 4">
            <a:extLst>
              <a:ext uri="{FF2B5EF4-FFF2-40B4-BE49-F238E27FC236}">
                <a16:creationId xmlns:a16="http://schemas.microsoft.com/office/drawing/2014/main" id="{83F2944D-8DCD-4470-A991-014D5F874328}"/>
              </a:ext>
            </a:extLst>
          </p:cNvPr>
          <p:cNvPicPr>
            <a:picLocks noChangeAspect="1"/>
          </p:cNvPicPr>
          <p:nvPr/>
        </p:nvPicPr>
        <p:blipFill>
          <a:blip r:embed="rId2">
            <a:extLst>
              <a:ext uri="{837473B0-CC2E-450A-ABE3-18F120FF3D39}">
                <a1611:picAttrSrcUrl xmlns:a1611="http://schemas.microsoft.com/office/drawing/2016/11/main" r:id="rId3"/>
              </a:ext>
            </a:extLst>
          </a:blip>
          <a:stretch>
            <a:fillRect/>
          </a:stretch>
        </p:blipFill>
        <p:spPr>
          <a:xfrm>
            <a:off x="229936" y="1190846"/>
            <a:ext cx="3034260" cy="3965945"/>
          </a:xfrm>
          <a:prstGeom prst="rect">
            <a:avLst/>
          </a:prstGeom>
        </p:spPr>
      </p:pic>
    </p:spTree>
    <p:extLst>
      <p:ext uri="{BB962C8B-B14F-4D97-AF65-F5344CB8AC3E}">
        <p14:creationId xmlns:p14="http://schemas.microsoft.com/office/powerpoint/2010/main" val="67778033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a:bodyPr>
          <a:lstStyle/>
          <a:p>
            <a:pPr marL="0" indent="0" algn="ctr">
              <a:buNone/>
            </a:pPr>
            <a:r>
              <a:rPr lang="en-US" sz="5400" dirty="0"/>
              <a:t>Sending Parents </a:t>
            </a:r>
          </a:p>
          <a:p>
            <a:pPr marL="0" indent="0" algn="ctr">
              <a:buNone/>
            </a:pPr>
            <a:r>
              <a:rPr lang="en-US" sz="5400" dirty="0"/>
              <a:t>Useful Information</a:t>
            </a:r>
          </a:p>
          <a:p>
            <a:pPr marL="0" indent="0" algn="ctr">
              <a:buNone/>
            </a:pPr>
            <a:endParaRPr lang="en-US" sz="5400" dirty="0"/>
          </a:p>
          <a:p>
            <a:pPr marL="0" indent="0" algn="ctr">
              <a:buNone/>
            </a:pPr>
            <a:r>
              <a:rPr lang="en-US" sz="5400" dirty="0"/>
              <a:t>Discussion of Article</a:t>
            </a:r>
          </a:p>
        </p:txBody>
      </p:sp>
    </p:spTree>
    <p:extLst>
      <p:ext uri="{BB962C8B-B14F-4D97-AF65-F5344CB8AC3E}">
        <p14:creationId xmlns:p14="http://schemas.microsoft.com/office/powerpoint/2010/main" val="14781669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316819" y="276447"/>
            <a:ext cx="7298531" cy="6110391"/>
          </a:xfrm>
          <a:prstGeom prst="rect">
            <a:avLst/>
          </a:prstGeom>
        </p:spPr>
        <p:txBody>
          <a:bodyPr wrap="square">
            <a:spAutoFit/>
          </a:bodyPr>
          <a:lstStyle/>
          <a:p>
            <a:pPr algn="ctr">
              <a:lnSpc>
                <a:spcPct val="107000"/>
              </a:lnSpc>
              <a:spcAft>
                <a:spcPts val="800"/>
              </a:spcAft>
            </a:pPr>
            <a:r>
              <a:rPr lang="en-US" b="1" dirty="0">
                <a:latin typeface="Calibri" panose="020F0502020204030204" pitchFamily="34" charset="0"/>
                <a:ea typeface="Calibri" panose="020F0502020204030204" pitchFamily="34" charset="0"/>
                <a:cs typeface="Times New Roman" panose="02020603050405020304" pitchFamily="18" charset="0"/>
              </a:rPr>
              <a:t>Discussion Questions on “Sending Parents Useful Information”</a:t>
            </a:r>
          </a:p>
          <a:p>
            <a:pPr algn="ctr">
              <a:lnSpc>
                <a:spcPct val="107000"/>
              </a:lnSpc>
              <a:spcAft>
                <a:spcPts val="800"/>
              </a:spcAft>
            </a:pPr>
            <a:endParaRPr lang="en-US" sz="16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US" dirty="0">
                <a:latin typeface="Calibri" panose="020F0502020204030204" pitchFamily="34" charset="0"/>
                <a:ea typeface="Calibri" panose="020F0502020204030204" pitchFamily="34" charset="0"/>
                <a:cs typeface="Times New Roman" panose="02020603050405020304" pitchFamily="18" charset="0"/>
              </a:rPr>
              <a:t>What do you think about Rogers’ statement:</a:t>
            </a:r>
            <a:endParaRPr lang="en-US" sz="16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US" i="1" dirty="0">
                <a:latin typeface="Calibri" panose="020F0502020204030204" pitchFamily="34" charset="0"/>
                <a:ea typeface="Calibri" panose="020F0502020204030204" pitchFamily="34" charset="0"/>
                <a:cs typeface="Times New Roman" panose="02020603050405020304" pitchFamily="18" charset="0"/>
              </a:rPr>
              <a:t>Parents get so little information and so little of what they get is useful.</a:t>
            </a:r>
            <a:endParaRPr lang="en-US" sz="16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US" dirty="0">
                <a:latin typeface="Calibri" panose="020F0502020204030204" pitchFamily="34" charset="0"/>
                <a:ea typeface="Calibri" panose="020F0502020204030204" pitchFamily="34" charset="0"/>
                <a:cs typeface="Times New Roman" panose="02020603050405020304" pitchFamily="18" charset="0"/>
              </a:rPr>
              <a:t>Is this a fair statement?  Why or why not?</a:t>
            </a:r>
            <a:endParaRPr lang="en-US" sz="16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US" dirty="0">
                <a:latin typeface="Calibri" panose="020F0502020204030204" pitchFamily="34" charset="0"/>
                <a:ea typeface="Calibri" panose="020F0502020204030204" pitchFamily="34" charset="0"/>
                <a:cs typeface="Times New Roman" panose="02020603050405020304" pitchFamily="18" charset="0"/>
              </a:rPr>
              <a:t> </a:t>
            </a:r>
            <a:endParaRPr lang="en-US" sz="16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US" dirty="0">
                <a:latin typeface="Calibri" panose="020F0502020204030204" pitchFamily="34" charset="0"/>
                <a:ea typeface="Calibri" panose="020F0502020204030204" pitchFamily="34" charset="0"/>
                <a:cs typeface="Times New Roman" panose="02020603050405020304" pitchFamily="18" charset="0"/>
              </a:rPr>
              <a:t>What information do your families receive about the transition to high school?</a:t>
            </a:r>
            <a:endParaRPr lang="en-US" sz="16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US" dirty="0">
                <a:latin typeface="Calibri" panose="020F0502020204030204" pitchFamily="34" charset="0"/>
                <a:ea typeface="Calibri" panose="020F0502020204030204" pitchFamily="34" charset="0"/>
                <a:cs typeface="Times New Roman" panose="02020603050405020304" pitchFamily="18" charset="0"/>
              </a:rPr>
              <a:t>  </a:t>
            </a:r>
            <a:endParaRPr lang="en-US" sz="16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US" dirty="0">
                <a:latin typeface="Calibri" panose="020F0502020204030204" pitchFamily="34" charset="0"/>
                <a:ea typeface="Calibri" panose="020F0502020204030204" pitchFamily="34" charset="0"/>
                <a:cs typeface="Times New Roman" panose="02020603050405020304" pitchFamily="18" charset="0"/>
              </a:rPr>
              <a:t>What additional information might they need in order to successfully support their students?</a:t>
            </a:r>
            <a:endParaRPr lang="en-US" sz="16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US" dirty="0">
                <a:latin typeface="Calibri" panose="020F0502020204030204" pitchFamily="34" charset="0"/>
                <a:ea typeface="Calibri" panose="020F0502020204030204" pitchFamily="34" charset="0"/>
                <a:cs typeface="Times New Roman" panose="02020603050405020304" pitchFamily="18" charset="0"/>
              </a:rPr>
              <a:t> </a:t>
            </a:r>
            <a:endParaRPr lang="en-US" sz="16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US" dirty="0">
                <a:latin typeface="Calibri" panose="020F0502020204030204" pitchFamily="34" charset="0"/>
                <a:ea typeface="Calibri" panose="020F0502020204030204" pitchFamily="34" charset="0"/>
                <a:cs typeface="Times New Roman" panose="02020603050405020304" pitchFamily="18" charset="0"/>
              </a:rPr>
              <a:t>For example, how well do you think families understand the consequences of missing a day in high school and all the things that need to happen for the student to be able to recover the learning and assignments for the day?  What additional information might schools need to make available, in multiple formats, to assist families regarding this issue?</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5" name="Title 4">
            <a:extLst>
              <a:ext uri="{FF2B5EF4-FFF2-40B4-BE49-F238E27FC236}">
                <a16:creationId xmlns:a16="http://schemas.microsoft.com/office/drawing/2014/main" id="{60B1BAF0-D682-4580-A35D-84468CF95A26}"/>
              </a:ext>
            </a:extLst>
          </p:cNvPr>
          <p:cNvSpPr>
            <a:spLocks noGrp="1"/>
          </p:cNvSpPr>
          <p:nvPr>
            <p:ph type="title"/>
          </p:nvPr>
        </p:nvSpPr>
        <p:spPr/>
        <p:txBody>
          <a:bodyPr/>
          <a:lstStyle/>
          <a:p>
            <a:endParaRPr lang="en-US" dirty="0"/>
          </a:p>
        </p:txBody>
      </p:sp>
      <p:pic>
        <p:nvPicPr>
          <p:cNvPr id="8" name="Picture 7">
            <a:extLst>
              <a:ext uri="{FF2B5EF4-FFF2-40B4-BE49-F238E27FC236}">
                <a16:creationId xmlns:a16="http://schemas.microsoft.com/office/drawing/2014/main" id="{71689CB4-4614-4D72-AE8F-7794BAD2AB7C}"/>
              </a:ext>
            </a:extLst>
          </p:cNvPr>
          <p:cNvPicPr>
            <a:picLocks noChangeAspect="1"/>
          </p:cNvPicPr>
          <p:nvPr/>
        </p:nvPicPr>
        <p:blipFill>
          <a:blip r:embed="rId2">
            <a:extLst>
              <a:ext uri="{837473B0-CC2E-450A-ABE3-18F120FF3D39}">
                <a1611:picAttrSrcUrl xmlns:a1611="http://schemas.microsoft.com/office/drawing/2016/11/main" r:id="rId3"/>
              </a:ext>
            </a:extLst>
          </a:blip>
          <a:stretch>
            <a:fillRect/>
          </a:stretch>
        </p:blipFill>
        <p:spPr>
          <a:xfrm>
            <a:off x="146283" y="2365744"/>
            <a:ext cx="3189768" cy="2126512"/>
          </a:xfrm>
          <a:prstGeom prst="rect">
            <a:avLst/>
          </a:prstGeom>
        </p:spPr>
      </p:pic>
    </p:spTree>
    <p:extLst>
      <p:ext uri="{BB962C8B-B14F-4D97-AF65-F5344CB8AC3E}">
        <p14:creationId xmlns:p14="http://schemas.microsoft.com/office/powerpoint/2010/main" val="197089704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955312" y="723014"/>
            <a:ext cx="7113468" cy="5827621"/>
          </a:xfrm>
          <a:prstGeom prst="rect">
            <a:avLst/>
          </a:prstGeom>
        </p:spPr>
        <p:txBody>
          <a:bodyPr wrap="square">
            <a:spAutoFit/>
          </a:bodyPr>
          <a:lstStyle/>
          <a:p>
            <a:pPr>
              <a:lnSpc>
                <a:spcPct val="107000"/>
              </a:lnSpc>
              <a:spcAft>
                <a:spcPts val="800"/>
              </a:spcAft>
            </a:pPr>
            <a:r>
              <a:rPr lang="en-US" sz="2400" dirty="0">
                <a:latin typeface="Calibri" panose="020F0502020204030204" pitchFamily="34" charset="0"/>
                <a:ea typeface="Calibri" panose="020F0502020204030204" pitchFamily="34" charset="0"/>
                <a:cs typeface="Times New Roman" panose="02020603050405020304" pitchFamily="18" charset="0"/>
              </a:rPr>
              <a:t>What do you think about the idea of sending parents mailings about attendance?  Do you think it could have the same level of impact at your school as was found in the research studies?</a:t>
            </a:r>
          </a:p>
          <a:p>
            <a:pPr>
              <a:lnSpc>
                <a:spcPct val="107000"/>
              </a:lnSpc>
              <a:spcAft>
                <a:spcPts val="800"/>
              </a:spcAft>
            </a:pPr>
            <a:r>
              <a:rPr lang="en-US" sz="2400" dirty="0">
                <a:latin typeface="Calibri" panose="020F0502020204030204" pitchFamily="34" charset="0"/>
                <a:ea typeface="Calibri" panose="020F0502020204030204" pitchFamily="34" charset="0"/>
                <a:cs typeface="Times New Roman" panose="02020603050405020304" pitchFamily="18" charset="0"/>
              </a:rPr>
              <a:t> </a:t>
            </a:r>
          </a:p>
          <a:p>
            <a:pPr>
              <a:lnSpc>
                <a:spcPct val="107000"/>
              </a:lnSpc>
              <a:spcAft>
                <a:spcPts val="800"/>
              </a:spcAft>
            </a:pPr>
            <a:r>
              <a:rPr lang="en-US" sz="2400" dirty="0">
                <a:latin typeface="Calibri" panose="020F0502020204030204" pitchFamily="34" charset="0"/>
                <a:ea typeface="Calibri" panose="020F0502020204030204" pitchFamily="34" charset="0"/>
                <a:cs typeface="Times New Roman" panose="02020603050405020304" pitchFamily="18" charset="0"/>
              </a:rPr>
              <a:t> What do you think about the argument made in the article about giving parents information on-line?  </a:t>
            </a:r>
          </a:p>
          <a:p>
            <a:pPr>
              <a:lnSpc>
                <a:spcPct val="107000"/>
              </a:lnSpc>
              <a:spcAft>
                <a:spcPts val="800"/>
              </a:spcAft>
            </a:pPr>
            <a:r>
              <a:rPr lang="en-US" sz="2400" dirty="0">
                <a:latin typeface="Calibri" panose="020F0502020204030204" pitchFamily="34" charset="0"/>
                <a:ea typeface="Calibri" panose="020F0502020204030204" pitchFamily="34" charset="0"/>
                <a:cs typeface="Times New Roman" panose="02020603050405020304" pitchFamily="18" charset="0"/>
              </a:rPr>
              <a:t> </a:t>
            </a:r>
          </a:p>
          <a:p>
            <a:pPr>
              <a:lnSpc>
                <a:spcPct val="107000"/>
              </a:lnSpc>
              <a:spcAft>
                <a:spcPts val="800"/>
              </a:spcAft>
            </a:pPr>
            <a:r>
              <a:rPr lang="en-US" sz="2400" dirty="0">
                <a:latin typeface="Calibri" panose="020F0502020204030204" pitchFamily="34" charset="0"/>
                <a:ea typeface="Calibri" panose="020F0502020204030204" pitchFamily="34" charset="0"/>
                <a:cs typeface="Times New Roman" panose="02020603050405020304" pitchFamily="18" charset="0"/>
              </a:rPr>
              <a:t> How could you implement the texting of parents advocated in this article?</a:t>
            </a:r>
          </a:p>
          <a:p>
            <a:pPr>
              <a:lnSpc>
                <a:spcPct val="107000"/>
              </a:lnSpc>
              <a:spcAft>
                <a:spcPts val="800"/>
              </a:spcAft>
            </a:pPr>
            <a:r>
              <a:rPr lang="en-US" sz="2400" dirty="0">
                <a:latin typeface="Calibri" panose="020F0502020204030204" pitchFamily="34" charset="0"/>
                <a:ea typeface="Calibri" panose="020F0502020204030204" pitchFamily="34" charset="0"/>
                <a:cs typeface="Times New Roman" panose="02020603050405020304" pitchFamily="18" charset="0"/>
              </a:rPr>
              <a:t> </a:t>
            </a:r>
          </a:p>
          <a:p>
            <a:pPr>
              <a:lnSpc>
                <a:spcPct val="107000"/>
              </a:lnSpc>
              <a:spcAft>
                <a:spcPts val="800"/>
              </a:spcAft>
            </a:pPr>
            <a:r>
              <a:rPr lang="en-US" sz="2400" dirty="0">
                <a:latin typeface="Calibri" panose="020F0502020204030204" pitchFamily="34" charset="0"/>
                <a:ea typeface="Calibri" panose="020F0502020204030204" pitchFamily="34" charset="0"/>
                <a:cs typeface="Times New Roman" panose="02020603050405020304" pitchFamily="18" charset="0"/>
              </a:rPr>
              <a:t> What next steps could you take as a school team in light of your learning from this article?</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3" name="Title 2">
            <a:extLst>
              <a:ext uri="{FF2B5EF4-FFF2-40B4-BE49-F238E27FC236}">
                <a16:creationId xmlns:a16="http://schemas.microsoft.com/office/drawing/2014/main" id="{CB2D79DD-07F1-4319-8DD2-87446FA3F1D3}"/>
              </a:ext>
            </a:extLst>
          </p:cNvPr>
          <p:cNvSpPr>
            <a:spLocks noGrp="1"/>
          </p:cNvSpPr>
          <p:nvPr>
            <p:ph type="title"/>
          </p:nvPr>
        </p:nvSpPr>
        <p:spPr/>
        <p:txBody>
          <a:bodyPr/>
          <a:lstStyle/>
          <a:p>
            <a:endParaRPr lang="en-US"/>
          </a:p>
        </p:txBody>
      </p:sp>
      <p:pic>
        <p:nvPicPr>
          <p:cNvPr id="6" name="Content Placeholder 5">
            <a:extLst>
              <a:ext uri="{FF2B5EF4-FFF2-40B4-BE49-F238E27FC236}">
                <a16:creationId xmlns:a16="http://schemas.microsoft.com/office/drawing/2014/main" id="{CC76BE42-CF37-4C62-8F69-A0C31288CE7D}"/>
              </a:ext>
            </a:extLst>
          </p:cNvPr>
          <p:cNvPicPr>
            <a:picLocks noGrp="1" noChangeAspect="1"/>
          </p:cNvPicPr>
          <p:nvPr>
            <p:ph idx="1"/>
          </p:nvPr>
        </p:nvPicPr>
        <p:blipFill>
          <a:blip r:embed="rId2">
            <a:extLst>
              <a:ext uri="{837473B0-CC2E-450A-ABE3-18F120FF3D39}">
                <a1611:picAttrSrcUrl xmlns:a1611="http://schemas.microsoft.com/office/drawing/2016/11/main" r:id="rId3"/>
              </a:ext>
            </a:extLst>
          </a:blip>
          <a:stretch>
            <a:fillRect/>
          </a:stretch>
        </p:blipFill>
        <p:spPr>
          <a:xfrm>
            <a:off x="0" y="2535921"/>
            <a:ext cx="3307701" cy="1786158"/>
          </a:xfrm>
        </p:spPr>
      </p:pic>
      <p:sp>
        <p:nvSpPr>
          <p:cNvPr id="8" name="Rectangle 7">
            <a:extLst>
              <a:ext uri="{FF2B5EF4-FFF2-40B4-BE49-F238E27FC236}">
                <a16:creationId xmlns:a16="http://schemas.microsoft.com/office/drawing/2014/main" id="{52C3A86E-1B50-4762-A292-C6FE82A556E0}"/>
              </a:ext>
            </a:extLst>
          </p:cNvPr>
          <p:cNvSpPr/>
          <p:nvPr/>
        </p:nvSpPr>
        <p:spPr>
          <a:xfrm>
            <a:off x="1194859" y="151344"/>
            <a:ext cx="10279866" cy="532903"/>
          </a:xfrm>
          <a:prstGeom prst="rect">
            <a:avLst/>
          </a:prstGeom>
        </p:spPr>
        <p:txBody>
          <a:bodyPr wrap="none">
            <a:spAutoFit/>
          </a:bodyPr>
          <a:lstStyle/>
          <a:p>
            <a:pPr algn="ctr">
              <a:lnSpc>
                <a:spcPct val="107000"/>
              </a:lnSpc>
              <a:spcAft>
                <a:spcPts val="800"/>
              </a:spcAft>
            </a:pPr>
            <a:r>
              <a:rPr lang="en-US" sz="2800" b="1" dirty="0">
                <a:latin typeface="Calibri" panose="020F0502020204030204" pitchFamily="34" charset="0"/>
                <a:ea typeface="Calibri" panose="020F0502020204030204" pitchFamily="34" charset="0"/>
                <a:cs typeface="Times New Roman" panose="02020603050405020304" pitchFamily="18" charset="0"/>
              </a:rPr>
              <a:t>More Discussion Questions on “Sending Parents Useful Information”</a:t>
            </a:r>
          </a:p>
        </p:txBody>
      </p:sp>
    </p:spTree>
    <p:extLst>
      <p:ext uri="{BB962C8B-B14F-4D97-AF65-F5344CB8AC3E}">
        <p14:creationId xmlns:p14="http://schemas.microsoft.com/office/powerpoint/2010/main" val="99310603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5" name="Content Placeholder 4"/>
          <p:cNvSpPr>
            <a:spLocks noGrp="1"/>
          </p:cNvSpPr>
          <p:nvPr>
            <p:ph idx="1"/>
          </p:nvPr>
        </p:nvSpPr>
        <p:spPr/>
        <p:txBody>
          <a:bodyPr>
            <a:normAutofit/>
          </a:bodyPr>
          <a:lstStyle/>
          <a:p>
            <a:pPr marL="0" indent="0" algn="ctr">
              <a:buNone/>
            </a:pPr>
            <a:r>
              <a:rPr lang="en-US" sz="4400" dirty="0"/>
              <a:t>Smoothing the Transition to High School</a:t>
            </a:r>
          </a:p>
          <a:p>
            <a:pPr marL="0" indent="0" algn="ctr">
              <a:buNone/>
            </a:pPr>
            <a:endParaRPr lang="en-US" sz="4400" dirty="0"/>
          </a:p>
          <a:p>
            <a:pPr marL="0" indent="0" algn="ctr">
              <a:buNone/>
            </a:pPr>
            <a:r>
              <a:rPr lang="en-US" sz="4400" dirty="0"/>
              <a:t>Video Clip and Discussion</a:t>
            </a:r>
          </a:p>
        </p:txBody>
      </p:sp>
      <p:sp>
        <p:nvSpPr>
          <p:cNvPr id="4" name="Rectangle 3">
            <a:extLst>
              <a:ext uri="{FF2B5EF4-FFF2-40B4-BE49-F238E27FC236}">
                <a16:creationId xmlns:a16="http://schemas.microsoft.com/office/drawing/2014/main" id="{5541137C-3E5B-49D9-B574-A7BA32C14B41}"/>
              </a:ext>
            </a:extLst>
          </p:cNvPr>
          <p:cNvSpPr/>
          <p:nvPr/>
        </p:nvSpPr>
        <p:spPr>
          <a:xfrm>
            <a:off x="4969686" y="5615416"/>
            <a:ext cx="4910768" cy="369332"/>
          </a:xfrm>
          <a:prstGeom prst="rect">
            <a:avLst/>
          </a:prstGeom>
        </p:spPr>
        <p:txBody>
          <a:bodyPr wrap="none">
            <a:spAutoFit/>
          </a:bodyPr>
          <a:lstStyle/>
          <a:p>
            <a:r>
              <a:rPr lang="en-US" dirty="0">
                <a:hlinkClick r:id="rId2"/>
              </a:rPr>
              <a:t>https://www.youtube.com/watch?v=k_j7NsEX0p0</a:t>
            </a:r>
            <a:endParaRPr lang="en-US" dirty="0"/>
          </a:p>
        </p:txBody>
      </p:sp>
      <p:pic>
        <p:nvPicPr>
          <p:cNvPr id="7" name="Picture 6">
            <a:extLst>
              <a:ext uri="{FF2B5EF4-FFF2-40B4-BE49-F238E27FC236}">
                <a16:creationId xmlns:a16="http://schemas.microsoft.com/office/drawing/2014/main" id="{54192135-3E26-47E4-9F9B-F36DBCFC2412}"/>
              </a:ext>
            </a:extLst>
          </p:cNvPr>
          <p:cNvPicPr>
            <a:picLocks noChangeAspect="1"/>
          </p:cNvPicPr>
          <p:nvPr/>
        </p:nvPicPr>
        <p:blipFill>
          <a:blip r:embed="rId3">
            <a:extLst>
              <a:ext uri="{837473B0-CC2E-450A-ABE3-18F120FF3D39}">
                <a1611:picAttrSrcUrl xmlns:a1611="http://schemas.microsoft.com/office/drawing/2016/11/main" r:id="rId4"/>
              </a:ext>
            </a:extLst>
          </a:blip>
          <a:stretch>
            <a:fillRect/>
          </a:stretch>
        </p:blipFill>
        <p:spPr>
          <a:xfrm>
            <a:off x="315895" y="2286742"/>
            <a:ext cx="2884506" cy="2882105"/>
          </a:xfrm>
          <a:prstGeom prst="rect">
            <a:avLst/>
          </a:prstGeom>
        </p:spPr>
      </p:pic>
    </p:spTree>
    <p:extLst>
      <p:ext uri="{BB962C8B-B14F-4D97-AF65-F5344CB8AC3E}">
        <p14:creationId xmlns:p14="http://schemas.microsoft.com/office/powerpoint/2010/main" val="266881887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94270" y="293835"/>
            <a:ext cx="11170509" cy="6863417"/>
          </a:xfrm>
          <a:prstGeom prst="rect">
            <a:avLst/>
          </a:prstGeom>
        </p:spPr>
        <p:txBody>
          <a:bodyPr wrap="square">
            <a:spAutoFit/>
          </a:bodyPr>
          <a:lstStyle/>
          <a:p>
            <a:pPr algn="ctr"/>
            <a:r>
              <a:rPr lang="en-US" sz="2800" dirty="0">
                <a:latin typeface="Calibri" panose="020F0502020204030204" pitchFamily="34" charset="0"/>
                <a:ea typeface="Calibri" panose="020F0502020204030204" pitchFamily="34" charset="0"/>
                <a:cs typeface="Times New Roman" panose="02020603050405020304" pitchFamily="18" charset="0"/>
              </a:rPr>
              <a:t>Smoothing the Transition to High School  </a:t>
            </a:r>
            <a:endParaRPr lang="en-US" sz="1600" dirty="0">
              <a:latin typeface="Calibri" panose="020F0502020204030204" pitchFamily="34" charset="0"/>
              <a:ea typeface="Calibri" panose="020F0502020204030204" pitchFamily="34" charset="0"/>
              <a:cs typeface="Times New Roman" panose="02020603050405020304" pitchFamily="18" charset="0"/>
            </a:endParaRPr>
          </a:p>
          <a:p>
            <a:r>
              <a:rPr lang="en-US" sz="1600" dirty="0">
                <a:latin typeface="Calibri" panose="020F0502020204030204" pitchFamily="34" charset="0"/>
                <a:ea typeface="Calibri" panose="020F0502020204030204" pitchFamily="34" charset="0"/>
                <a:cs typeface="Times New Roman" panose="02020603050405020304" pitchFamily="18" charset="0"/>
              </a:rPr>
              <a:t> </a:t>
            </a:r>
          </a:p>
          <a:p>
            <a:r>
              <a:rPr lang="en-US" sz="2000" dirty="0">
                <a:latin typeface="Calibri" panose="020F0502020204030204" pitchFamily="34" charset="0"/>
                <a:ea typeface="Calibri" panose="020F0502020204030204" pitchFamily="34" charset="0"/>
                <a:cs typeface="Times New Roman" panose="02020603050405020304" pitchFamily="18" charset="0"/>
              </a:rPr>
              <a:t>As you watch this video clip, think about the following questions.  You will have time to discuss these in your small groups after the video.  </a:t>
            </a:r>
          </a:p>
          <a:p>
            <a:r>
              <a:rPr lang="en-US" sz="2000" dirty="0">
                <a:latin typeface="Calibri" panose="020F0502020204030204" pitchFamily="34" charset="0"/>
                <a:ea typeface="Calibri" panose="020F0502020204030204" pitchFamily="34" charset="0"/>
                <a:cs typeface="Times New Roman" panose="02020603050405020304" pitchFamily="18" charset="0"/>
              </a:rPr>
              <a:t> </a:t>
            </a:r>
          </a:p>
          <a:p>
            <a:r>
              <a:rPr lang="en-US" sz="2000" dirty="0">
                <a:latin typeface="Calibri" panose="020F0502020204030204" pitchFamily="34" charset="0"/>
                <a:ea typeface="Calibri" panose="020F0502020204030204" pitchFamily="34" charset="0"/>
                <a:cs typeface="Times New Roman" panose="02020603050405020304" pitchFamily="18" charset="0"/>
              </a:rPr>
              <a:t> </a:t>
            </a:r>
          </a:p>
          <a:p>
            <a:pPr marL="342900" marR="0" lvl="0" indent="-342900">
              <a:spcBef>
                <a:spcPts val="0"/>
              </a:spcBef>
              <a:spcAft>
                <a:spcPts val="0"/>
              </a:spcAft>
              <a:buFont typeface="Symbol" panose="05050102010706020507" pitchFamily="18" charset="2"/>
              <a:buChar char=""/>
            </a:pPr>
            <a:r>
              <a:rPr lang="en-US" sz="2000" dirty="0">
                <a:latin typeface="Calibri" panose="020F0502020204030204" pitchFamily="34" charset="0"/>
                <a:ea typeface="Calibri" panose="020F0502020204030204" pitchFamily="34" charset="0"/>
                <a:cs typeface="Times New Roman" panose="02020603050405020304" pitchFamily="18" charset="0"/>
              </a:rPr>
              <a:t>What issues related to student success in high school are emphasized?    How is family support important in addressing these issues?  </a:t>
            </a:r>
          </a:p>
          <a:p>
            <a:pPr marL="457200" marR="0">
              <a:spcBef>
                <a:spcPts val="0"/>
              </a:spcBef>
              <a:spcAft>
                <a:spcPts val="0"/>
              </a:spcAft>
            </a:pPr>
            <a:r>
              <a:rPr lang="en-US" sz="2000" dirty="0">
                <a:latin typeface="Calibri" panose="020F0502020204030204" pitchFamily="34" charset="0"/>
                <a:ea typeface="Calibri" panose="020F0502020204030204" pitchFamily="34" charset="0"/>
                <a:cs typeface="Times New Roman" panose="02020603050405020304" pitchFamily="18" charset="0"/>
              </a:rPr>
              <a:t> </a:t>
            </a:r>
          </a:p>
          <a:p>
            <a:pPr marL="457200" marR="0">
              <a:spcBef>
                <a:spcPts val="0"/>
              </a:spcBef>
              <a:spcAft>
                <a:spcPts val="0"/>
              </a:spcAft>
            </a:pPr>
            <a:r>
              <a:rPr lang="en-US" sz="2000" dirty="0">
                <a:latin typeface="Calibri" panose="020F0502020204030204" pitchFamily="34" charset="0"/>
                <a:ea typeface="Calibri" panose="020F0502020204030204" pitchFamily="34" charset="0"/>
                <a:cs typeface="Times New Roman" panose="02020603050405020304" pitchFamily="18" charset="0"/>
              </a:rPr>
              <a:t>  </a:t>
            </a:r>
          </a:p>
          <a:p>
            <a:pPr marL="342900" marR="0" lvl="0" indent="-342900">
              <a:spcBef>
                <a:spcPts val="0"/>
              </a:spcBef>
              <a:spcAft>
                <a:spcPts val="0"/>
              </a:spcAft>
              <a:buFont typeface="Symbol" panose="05050102010706020507" pitchFamily="18" charset="2"/>
              <a:buChar char=""/>
            </a:pPr>
            <a:r>
              <a:rPr lang="en-US" sz="2000" dirty="0">
                <a:latin typeface="Calibri" panose="020F0502020204030204" pitchFamily="34" charset="0"/>
                <a:ea typeface="Calibri" panose="020F0502020204030204" pitchFamily="34" charset="0"/>
                <a:cs typeface="Times New Roman" panose="02020603050405020304" pitchFamily="18" charset="0"/>
              </a:rPr>
              <a:t>What support do families need to help them support their students?</a:t>
            </a:r>
          </a:p>
          <a:p>
            <a:pPr marL="457200" marR="0">
              <a:spcBef>
                <a:spcPts val="0"/>
              </a:spcBef>
              <a:spcAft>
                <a:spcPts val="0"/>
              </a:spcAft>
            </a:pPr>
            <a:r>
              <a:rPr lang="en-US" sz="2000" dirty="0">
                <a:latin typeface="Calibri" panose="020F0502020204030204" pitchFamily="34" charset="0"/>
                <a:ea typeface="Calibri" panose="020F0502020204030204" pitchFamily="34" charset="0"/>
                <a:cs typeface="Times New Roman" panose="02020603050405020304" pitchFamily="18" charset="0"/>
              </a:rPr>
              <a:t>  </a:t>
            </a:r>
          </a:p>
          <a:p>
            <a:pPr marL="342900" marR="0" lvl="0" indent="-342900">
              <a:spcBef>
                <a:spcPts val="0"/>
              </a:spcBef>
              <a:spcAft>
                <a:spcPts val="0"/>
              </a:spcAft>
              <a:buFont typeface="Symbol" panose="05050102010706020507" pitchFamily="18" charset="2"/>
              <a:buChar char=""/>
            </a:pPr>
            <a:r>
              <a:rPr lang="en-US" sz="2000" dirty="0">
                <a:latin typeface="Calibri" panose="020F0502020204030204" pitchFamily="34" charset="0"/>
                <a:ea typeface="Calibri" panose="020F0502020204030204" pitchFamily="34" charset="0"/>
                <a:cs typeface="Times New Roman" panose="02020603050405020304" pitchFamily="18" charset="0"/>
              </a:rPr>
              <a:t>How can the district and schools help support families to effectively support their students?</a:t>
            </a:r>
          </a:p>
          <a:p>
            <a:pPr marL="457200" marR="0">
              <a:spcBef>
                <a:spcPts val="0"/>
              </a:spcBef>
              <a:spcAft>
                <a:spcPts val="0"/>
              </a:spcAft>
            </a:pPr>
            <a:r>
              <a:rPr lang="en-US" sz="2000" dirty="0">
                <a:latin typeface="Calibri" panose="020F0502020204030204" pitchFamily="34" charset="0"/>
                <a:ea typeface="Calibri" panose="020F0502020204030204" pitchFamily="34" charset="0"/>
                <a:cs typeface="Times New Roman" panose="02020603050405020304" pitchFamily="18" charset="0"/>
              </a:rPr>
              <a:t> </a:t>
            </a:r>
          </a:p>
          <a:p>
            <a:r>
              <a:rPr lang="en-US" sz="2000" dirty="0">
                <a:latin typeface="Calibri" panose="020F0502020204030204" pitchFamily="34" charset="0"/>
                <a:ea typeface="Calibri" panose="020F0502020204030204" pitchFamily="34" charset="0"/>
                <a:cs typeface="Times New Roman" panose="02020603050405020304" pitchFamily="18" charset="0"/>
              </a:rPr>
              <a:t>  </a:t>
            </a:r>
          </a:p>
          <a:p>
            <a:pPr marL="342900" marR="0" lvl="0" indent="-342900">
              <a:spcBef>
                <a:spcPts val="0"/>
              </a:spcBef>
              <a:spcAft>
                <a:spcPts val="0"/>
              </a:spcAft>
              <a:buFont typeface="Symbol" panose="05050102010706020507" pitchFamily="18" charset="2"/>
              <a:buChar char=""/>
            </a:pPr>
            <a:r>
              <a:rPr lang="en-US" sz="2000" dirty="0">
                <a:latin typeface="Calibri" panose="020F0502020204030204" pitchFamily="34" charset="0"/>
                <a:ea typeface="Calibri" panose="020F0502020204030204" pitchFamily="34" charset="0"/>
                <a:cs typeface="Times New Roman" panose="02020603050405020304" pitchFamily="18" charset="0"/>
              </a:rPr>
              <a:t>How might this video be useful to show to parents and students during a transition-focused event?  What kinds of conversations could it evoke?  What planning would be necessary to increase the effectiveness of the video as a tool to use with families and students?</a:t>
            </a:r>
          </a:p>
          <a:p>
            <a:r>
              <a:rPr lang="en-US" sz="2000" dirty="0">
                <a:latin typeface="Calibri" panose="020F0502020204030204" pitchFamily="34" charset="0"/>
                <a:ea typeface="Calibri" panose="020F0502020204030204" pitchFamily="34" charset="0"/>
                <a:cs typeface="Times New Roman" panose="02020603050405020304" pitchFamily="18" charset="0"/>
              </a:rPr>
              <a:t> </a:t>
            </a:r>
          </a:p>
          <a:p>
            <a:r>
              <a:rPr lang="en-US" sz="2000" dirty="0">
                <a:latin typeface="Calibri" panose="020F0502020204030204" pitchFamily="34" charset="0"/>
                <a:ea typeface="Calibri" panose="020F0502020204030204" pitchFamily="34" charset="0"/>
                <a:cs typeface="Times New Roman" panose="02020603050405020304" pitchFamily="18" charset="0"/>
              </a:rPr>
              <a:t> </a:t>
            </a:r>
          </a:p>
          <a:p>
            <a:r>
              <a:rPr lang="en-US" dirty="0">
                <a:latin typeface="Calibri" panose="020F0502020204030204" pitchFamily="34" charset="0"/>
                <a:ea typeface="Calibri" panose="020F0502020204030204" pitchFamily="34" charset="0"/>
                <a:cs typeface="Times New Roman" panose="02020603050405020304" pitchFamily="18" charset="0"/>
              </a:rPr>
              <a:t> </a:t>
            </a:r>
            <a:endParaRPr lang="en-US" sz="1600" dirty="0">
              <a:latin typeface="Calibri" panose="020F0502020204030204" pitchFamily="34" charset="0"/>
              <a:ea typeface="Calibri" panose="020F0502020204030204" pitchFamily="34" charset="0"/>
              <a:cs typeface="Times New Roman" panose="02020603050405020304" pitchFamily="18" charset="0"/>
            </a:endParaRPr>
          </a:p>
          <a:p>
            <a:r>
              <a:rPr lang="en-US" dirty="0">
                <a:latin typeface="Calibri" panose="020F0502020204030204" pitchFamily="34" charset="0"/>
                <a:ea typeface="Calibri" panose="020F0502020204030204" pitchFamily="34" charset="0"/>
                <a:cs typeface="Times New Roman" panose="02020603050405020304" pitchFamily="18" charset="0"/>
              </a:rPr>
              <a:t>	</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28432773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Welcome and Introductions</a:t>
            </a:r>
          </a:p>
        </p:txBody>
      </p:sp>
      <p:sp>
        <p:nvSpPr>
          <p:cNvPr id="3" name="Text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183739988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68614" y="2791186"/>
            <a:ext cx="7259789" cy="1257183"/>
          </a:xfrm>
          <a:ln w="9525">
            <a:solidFill>
              <a:schemeClr val="tx1"/>
            </a:solidFill>
          </a:ln>
        </p:spPr>
        <p:txBody>
          <a:bodyPr>
            <a:normAutofit/>
          </a:bodyPr>
          <a:lstStyle/>
          <a:p>
            <a:pPr algn="ctr"/>
            <a:r>
              <a:rPr lang="en-US" sz="7200" dirty="0">
                <a:solidFill>
                  <a:schemeClr val="tx1"/>
                </a:solidFill>
              </a:rPr>
              <a:t>LUNCH</a:t>
            </a:r>
          </a:p>
        </p:txBody>
      </p:sp>
      <p:pic>
        <p:nvPicPr>
          <p:cNvPr id="4" name="Picture 3"/>
          <p:cNvPicPr>
            <a:picLocks noChangeAspect="1"/>
          </p:cNvPicPr>
          <p:nvPr/>
        </p:nvPicPr>
        <p:blipFill rotWithShape="1">
          <a:blip r:embed="rId2">
            <a:extLst>
              <a:ext uri="{28A0092B-C50C-407E-A947-70E740481C1C}">
                <a14:useLocalDpi xmlns:a14="http://schemas.microsoft.com/office/drawing/2010/main" val="0"/>
              </a:ext>
            </a:extLst>
          </a:blip>
          <a:srcRect l="10974" t="24195" r="14265" b="32135"/>
          <a:stretch/>
        </p:blipFill>
        <p:spPr>
          <a:xfrm>
            <a:off x="406429" y="2653893"/>
            <a:ext cx="2560576" cy="903448"/>
          </a:xfrm>
          <a:prstGeom prst="rect">
            <a:avLst/>
          </a:prstGeom>
        </p:spPr>
      </p:pic>
    </p:spTree>
    <p:extLst>
      <p:ext uri="{BB962C8B-B14F-4D97-AF65-F5344CB8AC3E}">
        <p14:creationId xmlns:p14="http://schemas.microsoft.com/office/powerpoint/2010/main" val="222156356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A Continuous Improvement Approach to Family Engagement</a:t>
            </a:r>
          </a:p>
        </p:txBody>
      </p:sp>
      <p:sp>
        <p:nvSpPr>
          <p:cNvPr id="3" name="Subtitle 2"/>
          <p:cNvSpPr>
            <a:spLocks noGrp="1"/>
          </p:cNvSpPr>
          <p:nvPr>
            <p:ph type="subTitle" idx="1"/>
          </p:nvPr>
        </p:nvSpPr>
        <p:spPr/>
        <p:txBody>
          <a:bodyPr/>
          <a:lstStyle/>
          <a:p>
            <a:endParaRPr lang="en-US"/>
          </a:p>
        </p:txBody>
      </p:sp>
    </p:spTree>
    <p:extLst>
      <p:ext uri="{BB962C8B-B14F-4D97-AF65-F5344CB8AC3E}">
        <p14:creationId xmlns:p14="http://schemas.microsoft.com/office/powerpoint/2010/main" val="73839970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4294967295"/>
          </p:nvPr>
        </p:nvPicPr>
        <p:blipFill>
          <a:blip r:embed="rId2">
            <a:extLst>
              <a:ext uri="{28A0092B-C50C-407E-A947-70E740481C1C}">
                <a14:useLocalDpi xmlns:a14="http://schemas.microsoft.com/office/drawing/2010/main" val="0"/>
              </a:ext>
            </a:extLst>
          </a:blip>
          <a:stretch>
            <a:fillRect/>
          </a:stretch>
        </p:blipFill>
        <p:spPr>
          <a:xfrm>
            <a:off x="1437798" y="189164"/>
            <a:ext cx="8401146" cy="6299504"/>
          </a:xfrm>
        </p:spPr>
      </p:pic>
      <p:sp>
        <p:nvSpPr>
          <p:cNvPr id="5" name="Rectangle 4"/>
          <p:cNvSpPr/>
          <p:nvPr/>
        </p:nvSpPr>
        <p:spPr>
          <a:xfrm>
            <a:off x="8571653" y="6488668"/>
            <a:ext cx="3710888" cy="369332"/>
          </a:xfrm>
          <a:prstGeom prst="rect">
            <a:avLst/>
          </a:prstGeom>
        </p:spPr>
        <p:txBody>
          <a:bodyPr wrap="none">
            <a:spAutoFit/>
          </a:bodyPr>
          <a:lstStyle/>
          <a:p>
            <a:r>
              <a:rPr lang="en-US" sz="1200" dirty="0"/>
              <a:t>https://www.pinterest.com/pin/551268810610926516</a:t>
            </a:r>
            <a:r>
              <a:rPr lang="en-US" dirty="0"/>
              <a:t>/</a:t>
            </a:r>
          </a:p>
        </p:txBody>
      </p:sp>
    </p:spTree>
    <p:extLst>
      <p:ext uri="{BB962C8B-B14F-4D97-AF65-F5344CB8AC3E}">
        <p14:creationId xmlns:p14="http://schemas.microsoft.com/office/powerpoint/2010/main" val="390728049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The Importance of Reflection for Improvement</a:t>
            </a:r>
          </a:p>
        </p:txBody>
      </p:sp>
      <p:sp>
        <p:nvSpPr>
          <p:cNvPr id="3" name="Content Placeholder 2"/>
          <p:cNvSpPr>
            <a:spLocks noGrp="1"/>
          </p:cNvSpPr>
          <p:nvPr>
            <p:ph idx="1"/>
          </p:nvPr>
        </p:nvSpPr>
        <p:spPr/>
        <p:txBody>
          <a:bodyPr>
            <a:normAutofit/>
          </a:bodyPr>
          <a:lstStyle/>
          <a:p>
            <a:endParaRPr lang="en-US" dirty="0"/>
          </a:p>
          <a:p>
            <a:pPr marL="0" indent="0">
              <a:buNone/>
            </a:pPr>
            <a:r>
              <a:rPr lang="en-US" sz="3600" dirty="0"/>
              <a:t>Teaching involves such a complex set of skills that lessons are almost never perfect. The key to being an accomplished teacher is acquiring the skill to continually improve one’s practice; an important vehicle for this is reflection and conversation.</a:t>
            </a:r>
          </a:p>
          <a:p>
            <a:pPr marL="0" indent="0">
              <a:buNone/>
            </a:pPr>
            <a:endParaRPr lang="en-US" sz="3600" dirty="0"/>
          </a:p>
          <a:p>
            <a:pPr marL="0" indent="0" algn="r">
              <a:buNone/>
            </a:pPr>
            <a:r>
              <a:rPr lang="en-US" sz="2400" dirty="0"/>
              <a:t>Charlotte Danielson</a:t>
            </a:r>
          </a:p>
        </p:txBody>
      </p:sp>
    </p:spTree>
    <p:extLst>
      <p:ext uri="{BB962C8B-B14F-4D97-AF65-F5344CB8AC3E}">
        <p14:creationId xmlns:p14="http://schemas.microsoft.com/office/powerpoint/2010/main" val="226121218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a:bodyPr>
          <a:lstStyle/>
          <a:p>
            <a:pPr marL="0" indent="0">
              <a:buNone/>
            </a:pPr>
            <a:r>
              <a:rPr lang="en-US" sz="3600" dirty="0"/>
              <a:t>Family Engagement is another key education practice that needs  continuous improvement.</a:t>
            </a:r>
          </a:p>
          <a:p>
            <a:pPr marL="0" indent="0">
              <a:buNone/>
            </a:pPr>
            <a:endParaRPr lang="en-US" sz="3600" dirty="0"/>
          </a:p>
          <a:p>
            <a:pPr marL="0" indent="0">
              <a:buNone/>
            </a:pPr>
            <a:r>
              <a:rPr lang="en-US" sz="3600" dirty="0"/>
              <a:t>Reflection is an essential component of the process.</a:t>
            </a:r>
          </a:p>
        </p:txBody>
      </p:sp>
    </p:spTree>
    <p:extLst>
      <p:ext uri="{BB962C8B-B14F-4D97-AF65-F5344CB8AC3E}">
        <p14:creationId xmlns:p14="http://schemas.microsoft.com/office/powerpoint/2010/main" val="12543206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AutoShape 1"/>
          <p:cNvSpPr>
            <a:spLocks/>
          </p:cNvSpPr>
          <p:nvPr/>
        </p:nvSpPr>
        <p:spPr bwMode="auto">
          <a:xfrm>
            <a:off x="4388338" y="270851"/>
            <a:ext cx="6697785" cy="98898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600"/>
                </a:lnTo>
                <a:lnTo>
                  <a:pt x="0" y="21600"/>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square" lIns="50800" tIns="50800" rIns="50800" bIns="50800" anchor="ctr">
            <a:spAutoFit/>
          </a:bodyPr>
          <a:lstStyle/>
          <a:p>
            <a:pPr algn="ctr">
              <a:lnSpc>
                <a:spcPct val="80000"/>
              </a:lnSpc>
              <a:defRPr/>
            </a:pPr>
            <a:r>
              <a:rPr lang="en-US" sz="1600" dirty="0">
                <a:solidFill>
                  <a:srgbClr val="292A45"/>
                </a:solidFill>
                <a:latin typeface="Trebuchet MS" charset="0"/>
                <a:cs typeface="Trebuchet MS" charset="0"/>
                <a:sym typeface="Trebuchet MS" charset="0"/>
              </a:rPr>
              <a:t> </a:t>
            </a:r>
            <a:br>
              <a:rPr lang="en-US" sz="1600" dirty="0">
                <a:solidFill>
                  <a:srgbClr val="292A45"/>
                </a:solidFill>
                <a:latin typeface="Trebuchet MS" charset="0"/>
                <a:cs typeface="Trebuchet MS" charset="0"/>
                <a:sym typeface="Trebuchet MS" charset="0"/>
              </a:rPr>
            </a:br>
            <a:r>
              <a:rPr lang="en-US" sz="2800" b="1" dirty="0">
                <a:cs typeface="Trebuchet MS" charset="0"/>
                <a:sym typeface="Trebuchet MS" charset="0"/>
              </a:rPr>
              <a:t>Cycle of Inquiry</a:t>
            </a:r>
          </a:p>
          <a:p>
            <a:pPr algn="ctr">
              <a:lnSpc>
                <a:spcPct val="80000"/>
              </a:lnSpc>
              <a:defRPr/>
            </a:pPr>
            <a:r>
              <a:rPr lang="en-US" sz="2800" b="1" dirty="0">
                <a:cs typeface="Helvetica" charset="0"/>
                <a:sym typeface="Trebuchet MS" charset="0"/>
              </a:rPr>
              <a:t>A Framework for Continuous Improvement</a:t>
            </a:r>
            <a:endParaRPr lang="en-US" sz="2800" dirty="0">
              <a:cs typeface="Helvetica" charset="0"/>
            </a:endParaRPr>
          </a:p>
        </p:txBody>
      </p:sp>
      <p:sp>
        <p:nvSpPr>
          <p:cNvPr id="23554" name="AutoShape 2"/>
          <p:cNvSpPr>
            <a:spLocks/>
          </p:cNvSpPr>
          <p:nvPr/>
        </p:nvSpPr>
        <p:spPr bwMode="auto">
          <a:xfrm>
            <a:off x="462438" y="1706879"/>
            <a:ext cx="2771990" cy="432547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600"/>
                </a:lnTo>
                <a:lnTo>
                  <a:pt x="0" y="21600"/>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50800" tIns="50800" rIns="50800" bIns="50800"/>
          <a:lstStyle/>
          <a:p>
            <a:pPr algn="ctr">
              <a:buClr>
                <a:srgbClr val="53548A"/>
              </a:buClr>
              <a:buSzPct val="75000"/>
              <a:defRPr/>
            </a:pPr>
            <a:r>
              <a:rPr lang="en-US" sz="6600" dirty="0">
                <a:cs typeface="Helvetica" charset="0"/>
              </a:rPr>
              <a:t>Cycle </a:t>
            </a:r>
          </a:p>
          <a:p>
            <a:pPr algn="ctr">
              <a:buClr>
                <a:srgbClr val="53548A"/>
              </a:buClr>
              <a:buSzPct val="75000"/>
              <a:defRPr/>
            </a:pPr>
            <a:r>
              <a:rPr lang="en-US" sz="6600" dirty="0">
                <a:cs typeface="Helvetica" charset="0"/>
              </a:rPr>
              <a:t>of </a:t>
            </a:r>
          </a:p>
          <a:p>
            <a:pPr algn="ctr">
              <a:buClr>
                <a:srgbClr val="53548A"/>
              </a:buClr>
              <a:buSzPct val="75000"/>
              <a:defRPr/>
            </a:pPr>
            <a:r>
              <a:rPr lang="en-US" sz="6600" dirty="0">
                <a:cs typeface="Helvetica" charset="0"/>
              </a:rPr>
              <a:t>Inquiry</a:t>
            </a:r>
          </a:p>
        </p:txBody>
      </p:sp>
      <p:pic>
        <p:nvPicPr>
          <p:cNvPr id="33" name="Picture 32"/>
          <p:cNvPicPr/>
          <p:nvPr/>
        </p:nvPicPr>
        <p:blipFill rotWithShape="1">
          <a:blip r:embed="rId3"/>
          <a:srcRect l="12821" t="31935" r="26154" b="4502"/>
          <a:stretch/>
        </p:blipFill>
        <p:spPr bwMode="auto">
          <a:xfrm>
            <a:off x="3704492" y="1383323"/>
            <a:ext cx="7956062" cy="4595448"/>
          </a:xfrm>
          <a:prstGeom prst="rect">
            <a:avLst/>
          </a:prstGeom>
          <a:ln w="12700">
            <a:solidFill>
              <a:schemeClr val="tx1"/>
            </a:solid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212738288"/>
      </p:ext>
    </p:extLst>
  </p:cSld>
  <p:clrMapOvr>
    <a:masterClrMapping/>
  </p:clrMapOvr>
  <p:transition spd="med"/>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5" fill="hold" grpId="0" nodeType="clickEffect">
                                  <p:stCondLst>
                                    <p:cond delay="0"/>
                                  </p:stCondLst>
                                  <p:childTnLst>
                                    <p:set>
                                      <p:cBhvr>
                                        <p:cTn id="6" dur="1" fill="hold">
                                          <p:stCondLst>
                                            <p:cond delay="0"/>
                                          </p:stCondLst>
                                        </p:cTn>
                                        <p:tgtEl>
                                          <p:spTgt spid="23554">
                                            <p:txEl>
                                              <p:pRg st="0" end="0"/>
                                            </p:txEl>
                                          </p:spTgt>
                                        </p:tgtEl>
                                        <p:attrNameLst>
                                          <p:attrName>style.visibility</p:attrName>
                                        </p:attrNameLst>
                                      </p:cBhvr>
                                      <p:to>
                                        <p:strVal val="visible"/>
                                      </p:to>
                                    </p:set>
                                    <p:animEffect transition="in" filter="blinds(vertical)">
                                      <p:cBhvr>
                                        <p:cTn id="7" dur="500"/>
                                        <p:tgtEl>
                                          <p:spTgt spid="2355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5" fill="hold" grpId="0" nodeType="clickEffect">
                                  <p:stCondLst>
                                    <p:cond delay="0"/>
                                  </p:stCondLst>
                                  <p:childTnLst>
                                    <p:set>
                                      <p:cBhvr>
                                        <p:cTn id="11" dur="1" fill="hold">
                                          <p:stCondLst>
                                            <p:cond delay="0"/>
                                          </p:stCondLst>
                                        </p:cTn>
                                        <p:tgtEl>
                                          <p:spTgt spid="23554">
                                            <p:txEl>
                                              <p:pRg st="1" end="1"/>
                                            </p:txEl>
                                          </p:spTgt>
                                        </p:tgtEl>
                                        <p:attrNameLst>
                                          <p:attrName>style.visibility</p:attrName>
                                        </p:attrNameLst>
                                      </p:cBhvr>
                                      <p:to>
                                        <p:strVal val="visible"/>
                                      </p:to>
                                    </p:set>
                                    <p:animEffect transition="in" filter="blinds(vertical)">
                                      <p:cBhvr>
                                        <p:cTn id="12" dur="500"/>
                                        <p:tgtEl>
                                          <p:spTgt spid="23554">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5" fill="hold" grpId="0" nodeType="clickEffect">
                                  <p:stCondLst>
                                    <p:cond delay="0"/>
                                  </p:stCondLst>
                                  <p:childTnLst>
                                    <p:set>
                                      <p:cBhvr>
                                        <p:cTn id="16" dur="1" fill="hold">
                                          <p:stCondLst>
                                            <p:cond delay="0"/>
                                          </p:stCondLst>
                                        </p:cTn>
                                        <p:tgtEl>
                                          <p:spTgt spid="23554">
                                            <p:txEl>
                                              <p:pRg st="2" end="2"/>
                                            </p:txEl>
                                          </p:spTgt>
                                        </p:tgtEl>
                                        <p:attrNameLst>
                                          <p:attrName>style.visibility</p:attrName>
                                        </p:attrNameLst>
                                      </p:cBhvr>
                                      <p:to>
                                        <p:strVal val="visible"/>
                                      </p:to>
                                    </p:set>
                                    <p:animEffect transition="in" filter="blinds(vertical)">
                                      <p:cBhvr>
                                        <p:cTn id="17" dur="500"/>
                                        <p:tgtEl>
                                          <p:spTgt spid="23554">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554" grpId="0" build="p" autoUpdateAnimBg="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82600" y="708025"/>
            <a:ext cx="5651500" cy="5468938"/>
          </a:xfrm>
        </p:spPr>
        <p:txBody>
          <a:bodyPr>
            <a:normAutofit/>
          </a:bodyPr>
          <a:lstStyle/>
          <a:p>
            <a:pPr marL="0" indent="0">
              <a:buNone/>
            </a:pPr>
            <a:r>
              <a:rPr lang="en-US" sz="3600" dirty="0"/>
              <a:t>Goal of work is to see continuous improvement in:</a:t>
            </a:r>
          </a:p>
          <a:p>
            <a:endParaRPr lang="en-US" sz="3600" dirty="0"/>
          </a:p>
          <a:p>
            <a:pPr lvl="1"/>
            <a:r>
              <a:rPr lang="en-US" sz="3600" dirty="0"/>
              <a:t>Student outcomes</a:t>
            </a:r>
          </a:p>
          <a:p>
            <a:pPr lvl="1"/>
            <a:r>
              <a:rPr lang="en-US" sz="3600" dirty="0"/>
              <a:t>Schools’ family engagement practices</a:t>
            </a:r>
          </a:p>
          <a:p>
            <a:pPr lvl="1"/>
            <a:r>
              <a:rPr lang="en-US" sz="3600" dirty="0"/>
              <a:t>District support to schools regarding family engagement</a:t>
            </a:r>
          </a:p>
        </p:txBody>
      </p:sp>
      <p:pic>
        <p:nvPicPr>
          <p:cNvPr id="5" name="Content Placeholder 4"/>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6756400" y="1004535"/>
            <a:ext cx="5075569" cy="4283428"/>
          </a:xfrm>
        </p:spPr>
      </p:pic>
    </p:spTree>
    <p:extLst>
      <p:ext uri="{BB962C8B-B14F-4D97-AF65-F5344CB8AC3E}">
        <p14:creationId xmlns:p14="http://schemas.microsoft.com/office/powerpoint/2010/main" val="108085822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83759" y="414670"/>
            <a:ext cx="5328213" cy="6163930"/>
          </a:xfrm>
        </p:spPr>
        <p:txBody>
          <a:bodyPr>
            <a:normAutofit fontScale="92500" lnSpcReduction="10000"/>
          </a:bodyPr>
          <a:lstStyle/>
          <a:p>
            <a:pPr marL="0" indent="0">
              <a:buNone/>
            </a:pPr>
            <a:r>
              <a:rPr lang="en-US" sz="3200" dirty="0"/>
              <a:t>Schools reflect on their own work</a:t>
            </a:r>
          </a:p>
          <a:p>
            <a:pPr marL="0" indent="0">
              <a:buNone/>
            </a:pPr>
            <a:endParaRPr lang="en-US" sz="3200" dirty="0"/>
          </a:p>
          <a:p>
            <a:pPr marL="0" indent="0">
              <a:buNone/>
            </a:pPr>
            <a:r>
              <a:rPr lang="en-US" sz="3200" dirty="0"/>
              <a:t>District leadership team reflects on how the work is going in the schools</a:t>
            </a:r>
          </a:p>
          <a:p>
            <a:pPr marL="0" indent="0">
              <a:buNone/>
            </a:pPr>
            <a:endParaRPr lang="en-US" sz="3200" dirty="0"/>
          </a:p>
          <a:p>
            <a:pPr marL="0" indent="0">
              <a:buNone/>
            </a:pPr>
            <a:r>
              <a:rPr lang="en-US" sz="3200" dirty="0"/>
              <a:t>Reflection requires focusing on evidence </a:t>
            </a:r>
          </a:p>
          <a:p>
            <a:pPr marL="0" indent="0">
              <a:buNone/>
            </a:pPr>
            <a:endParaRPr lang="en-US" sz="3200" dirty="0"/>
          </a:p>
          <a:p>
            <a:pPr marL="0" indent="0">
              <a:buNone/>
            </a:pPr>
            <a:r>
              <a:rPr lang="en-US" sz="3200" dirty="0"/>
              <a:t>Cycle of Inquiry forms are one way to summarize the reflection process and keep records for ongoing reflection</a:t>
            </a:r>
          </a:p>
        </p:txBody>
      </p:sp>
      <p:pic>
        <p:nvPicPr>
          <p:cNvPr id="5" name="Content Placeholder 4"/>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5493959" y="1320801"/>
            <a:ext cx="6545641" cy="3460734"/>
          </a:xfrm>
        </p:spPr>
      </p:pic>
    </p:spTree>
    <p:extLst>
      <p:ext uri="{BB962C8B-B14F-4D97-AF65-F5344CB8AC3E}">
        <p14:creationId xmlns:p14="http://schemas.microsoft.com/office/powerpoint/2010/main" val="358414561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itle 16">
            <a:extLst>
              <a:ext uri="{FF2B5EF4-FFF2-40B4-BE49-F238E27FC236}">
                <a16:creationId xmlns:a16="http://schemas.microsoft.com/office/drawing/2014/main" id="{B3704BE7-95B9-45E1-B058-CBAC33335CCA}"/>
              </a:ext>
            </a:extLst>
          </p:cNvPr>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a:bodyPr>
          <a:lstStyle/>
          <a:p>
            <a:pPr marL="0" indent="0">
              <a:buNone/>
            </a:pPr>
            <a:endParaRPr lang="en-US" dirty="0"/>
          </a:p>
          <a:p>
            <a:pPr marL="0" indent="0">
              <a:buNone/>
            </a:pPr>
            <a:endParaRPr lang="en-US" dirty="0"/>
          </a:p>
          <a:p>
            <a:pPr marL="0" indent="0">
              <a:buNone/>
            </a:pPr>
            <a:endParaRPr lang="en-US" dirty="0"/>
          </a:p>
        </p:txBody>
      </p:sp>
      <p:pic>
        <p:nvPicPr>
          <p:cNvPr id="5" name="Picture 4"/>
          <p:cNvPicPr/>
          <p:nvPr/>
        </p:nvPicPr>
        <p:blipFill>
          <a:blip r:embed="rId2">
            <a:extLst>
              <a:ext uri="{28A0092B-C50C-407E-A947-70E740481C1C}">
                <a14:useLocalDpi xmlns:a14="http://schemas.microsoft.com/office/drawing/2010/main" val="0"/>
              </a:ext>
            </a:extLst>
          </a:blip>
          <a:srcRect/>
          <a:stretch>
            <a:fillRect/>
          </a:stretch>
        </p:blipFill>
        <p:spPr bwMode="auto">
          <a:xfrm>
            <a:off x="6815469" y="320843"/>
            <a:ext cx="4688957" cy="5993892"/>
          </a:xfrm>
          <a:prstGeom prst="rect">
            <a:avLst/>
          </a:prstGeom>
          <a:noFill/>
          <a:ln>
            <a:noFill/>
          </a:ln>
          <a:effectLst>
            <a:softEdge rad="12700"/>
          </a:effectLst>
          <a:scene3d>
            <a:camera prst="orthographicFront"/>
            <a:lightRig rig="threePt" dir="t"/>
          </a:scene3d>
          <a:sp3d contourW="12700">
            <a:bevelT w="6350"/>
            <a:bevelB w="6350"/>
            <a:contourClr>
              <a:schemeClr val="tx1"/>
            </a:contourClr>
          </a:sp3d>
        </p:spPr>
      </p:pic>
      <p:sp>
        <p:nvSpPr>
          <p:cNvPr id="6" name="Title 1"/>
          <p:cNvSpPr txBox="1">
            <a:spLocks/>
          </p:cNvSpPr>
          <p:nvPr/>
        </p:nvSpPr>
        <p:spPr>
          <a:xfrm>
            <a:off x="838199" y="320843"/>
            <a:ext cx="11546305" cy="1369846"/>
          </a:xfrm>
          <a:prstGeom prst="rect">
            <a:avLst/>
          </a:prstGeom>
        </p:spPr>
        <p:txBody>
          <a:bodyPr>
            <a:normAutofit/>
          </a:bodyPr>
          <a:lstStyle>
            <a:lvl1pPr algn="l" defTabSz="914400" rtl="0" eaLnBrk="1" latinLnBrk="0" hangingPunct="1">
              <a:lnSpc>
                <a:spcPct val="90000"/>
              </a:lnSpc>
              <a:spcBef>
                <a:spcPct val="0"/>
              </a:spcBef>
              <a:buNone/>
              <a:defRPr sz="3600" kern="1200" spc="-60" baseline="0">
                <a:solidFill>
                  <a:srgbClr val="FFFFFF"/>
                </a:solidFill>
                <a:latin typeface="+mj-lt"/>
                <a:ea typeface="+mj-ea"/>
                <a:cs typeface="+mj-cs"/>
              </a:defRPr>
            </a:lvl1pPr>
          </a:lstStyle>
          <a:p>
            <a:endParaRPr lang="en-US" sz="5400" b="1" dirty="0">
              <a:solidFill>
                <a:schemeClr val="tx1"/>
              </a:solidFill>
            </a:endParaRPr>
          </a:p>
        </p:txBody>
      </p:sp>
      <p:sp>
        <p:nvSpPr>
          <p:cNvPr id="7" name="TextBox 6"/>
          <p:cNvSpPr txBox="1"/>
          <p:nvPr/>
        </p:nvSpPr>
        <p:spPr>
          <a:xfrm>
            <a:off x="3865345" y="1424963"/>
            <a:ext cx="2845944" cy="3785652"/>
          </a:xfrm>
          <a:prstGeom prst="rect">
            <a:avLst/>
          </a:prstGeom>
          <a:noFill/>
        </p:spPr>
        <p:txBody>
          <a:bodyPr wrap="square" rtlCol="0">
            <a:spAutoFit/>
          </a:bodyPr>
          <a:lstStyle/>
          <a:p>
            <a:r>
              <a:rPr lang="en-US" sz="4800" dirty="0"/>
              <a:t>Tool for </a:t>
            </a:r>
          </a:p>
          <a:p>
            <a:r>
              <a:rPr lang="en-US" sz="4800" dirty="0"/>
              <a:t>reflection in the Cycle of Inquiry</a:t>
            </a:r>
          </a:p>
        </p:txBody>
      </p:sp>
      <p:pic>
        <p:nvPicPr>
          <p:cNvPr id="15" name="Picture 14">
            <a:extLst>
              <a:ext uri="{FF2B5EF4-FFF2-40B4-BE49-F238E27FC236}">
                <a16:creationId xmlns:a16="http://schemas.microsoft.com/office/drawing/2014/main" id="{4D5DE85C-B037-423B-A44A-21F7E7433E1E}"/>
              </a:ext>
            </a:extLst>
          </p:cNvPr>
          <p:cNvPicPr>
            <a:picLocks noChangeAspect="1"/>
          </p:cNvPicPr>
          <p:nvPr/>
        </p:nvPicPr>
        <p:blipFill>
          <a:blip r:embed="rId3">
            <a:extLst>
              <a:ext uri="{837473B0-CC2E-450A-ABE3-18F120FF3D39}">
                <a1611:picAttrSrcUrl xmlns:a1611="http://schemas.microsoft.com/office/drawing/2016/11/main" r:id="rId4"/>
              </a:ext>
            </a:extLst>
          </a:blip>
          <a:stretch>
            <a:fillRect/>
          </a:stretch>
        </p:blipFill>
        <p:spPr>
          <a:xfrm>
            <a:off x="309086" y="1976809"/>
            <a:ext cx="2895238" cy="2895238"/>
          </a:xfrm>
          <a:prstGeom prst="rect">
            <a:avLst/>
          </a:prstGeom>
        </p:spPr>
      </p:pic>
    </p:spTree>
    <p:extLst>
      <p:ext uri="{BB962C8B-B14F-4D97-AF65-F5344CB8AC3E}">
        <p14:creationId xmlns:p14="http://schemas.microsoft.com/office/powerpoint/2010/main" val="288356044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82600" y="1063625"/>
            <a:ext cx="5181600" cy="4351338"/>
          </a:xfrm>
        </p:spPr>
        <p:txBody>
          <a:bodyPr>
            <a:noAutofit/>
          </a:bodyPr>
          <a:lstStyle/>
          <a:p>
            <a:pPr marL="0" indent="0">
              <a:buNone/>
            </a:pPr>
            <a:r>
              <a:rPr lang="en-US" sz="4400" dirty="0"/>
              <a:t>How can we improve our reflection process so that we will be more focused on how family engagement activities may help improve student outcomes?</a:t>
            </a:r>
          </a:p>
        </p:txBody>
      </p:sp>
      <p:pic>
        <p:nvPicPr>
          <p:cNvPr id="9" name="Content Placeholder 8"/>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5664200" y="1409701"/>
            <a:ext cx="6156569" cy="4101814"/>
          </a:xfrm>
        </p:spPr>
      </p:pic>
    </p:spTree>
    <p:extLst>
      <p:ext uri="{BB962C8B-B14F-4D97-AF65-F5344CB8AC3E}">
        <p14:creationId xmlns:p14="http://schemas.microsoft.com/office/powerpoint/2010/main" val="134463796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br>
              <a:rPr lang="en-US" dirty="0"/>
            </a:br>
            <a:r>
              <a:rPr lang="en-US" dirty="0"/>
              <a:t>What Does Family Engagement Look Like?</a:t>
            </a:r>
          </a:p>
        </p:txBody>
      </p:sp>
      <p:sp>
        <p:nvSpPr>
          <p:cNvPr id="3" name="Text Placeholder 2"/>
          <p:cNvSpPr>
            <a:spLocks noGrp="1"/>
          </p:cNvSpPr>
          <p:nvPr>
            <p:ph type="body" idx="1"/>
          </p:nvPr>
        </p:nvSpPr>
        <p:spPr/>
        <p:txBody>
          <a:bodyPr/>
          <a:lstStyle/>
          <a:p>
            <a:endParaRPr lang="en-US"/>
          </a:p>
        </p:txBody>
      </p:sp>
      <p:sp>
        <p:nvSpPr>
          <p:cNvPr id="4" name="Rectangle 3"/>
          <p:cNvSpPr/>
          <p:nvPr/>
        </p:nvSpPr>
        <p:spPr>
          <a:xfrm>
            <a:off x="138930" y="2464415"/>
            <a:ext cx="3327449" cy="923330"/>
          </a:xfrm>
          <a:prstGeom prst="rect">
            <a:avLst/>
          </a:prstGeom>
        </p:spPr>
        <p:txBody>
          <a:bodyPr wrap="none">
            <a:spAutoFit/>
          </a:bodyPr>
          <a:lstStyle/>
          <a:p>
            <a:r>
              <a:rPr lang="en-US" sz="5400" dirty="0">
                <a:solidFill>
                  <a:schemeClr val="bg1"/>
                </a:solidFill>
              </a:rPr>
              <a:t>Icebreaker </a:t>
            </a:r>
          </a:p>
        </p:txBody>
      </p:sp>
    </p:spTree>
    <p:extLst>
      <p:ext uri="{BB962C8B-B14F-4D97-AF65-F5344CB8AC3E}">
        <p14:creationId xmlns:p14="http://schemas.microsoft.com/office/powerpoint/2010/main" val="148359272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6000" b="1" dirty="0">
                <a:solidFill>
                  <a:schemeClr val="tx1"/>
                </a:solidFill>
              </a:rPr>
              <a:t>Cycle of Inquiry</a:t>
            </a:r>
          </a:p>
        </p:txBody>
      </p:sp>
      <p:sp>
        <p:nvSpPr>
          <p:cNvPr id="3" name="Content Placeholder 2"/>
          <p:cNvSpPr>
            <a:spLocks noGrp="1"/>
          </p:cNvSpPr>
          <p:nvPr>
            <p:ph idx="1"/>
          </p:nvPr>
        </p:nvSpPr>
        <p:spPr>
          <a:xfrm>
            <a:off x="3830191" y="754693"/>
            <a:ext cx="7315200" cy="5120640"/>
          </a:xfrm>
          <a:ln w="19050">
            <a:solidFill>
              <a:schemeClr val="tx1"/>
            </a:solidFill>
          </a:ln>
        </p:spPr>
        <p:txBody>
          <a:bodyPr>
            <a:normAutofit/>
          </a:bodyPr>
          <a:lstStyle/>
          <a:p>
            <a:pPr marL="0" indent="0">
              <a:buNone/>
            </a:pPr>
            <a:r>
              <a:rPr lang="en-US" sz="3600" dirty="0">
                <a:solidFill>
                  <a:schemeClr val="tx1"/>
                </a:solidFill>
              </a:rPr>
              <a:t>Use Reflection Sheet and Cycle of Inquiry Worksheet to structure a discussion about a recent family engagement practice focused on the transition to high school.</a:t>
            </a:r>
          </a:p>
        </p:txBody>
      </p:sp>
      <p:pic>
        <p:nvPicPr>
          <p:cNvPr id="4" name="Picture 3"/>
          <p:cNvPicPr>
            <a:picLocks noChangeAspect="1"/>
          </p:cNvPicPr>
          <p:nvPr/>
        </p:nvPicPr>
        <p:blipFill rotWithShape="1">
          <a:blip r:embed="rId2">
            <a:extLst>
              <a:ext uri="{28A0092B-C50C-407E-A947-70E740481C1C}">
                <a14:useLocalDpi xmlns:a14="http://schemas.microsoft.com/office/drawing/2010/main" val="0"/>
              </a:ext>
            </a:extLst>
          </a:blip>
          <a:srcRect l="10974" t="24195" r="14265" b="32135"/>
          <a:stretch/>
        </p:blipFill>
        <p:spPr>
          <a:xfrm>
            <a:off x="9011138" y="5938282"/>
            <a:ext cx="2134253" cy="753028"/>
          </a:xfrm>
          <a:prstGeom prst="rect">
            <a:avLst/>
          </a:prstGeom>
        </p:spPr>
      </p:pic>
    </p:spTree>
    <p:extLst>
      <p:ext uri="{BB962C8B-B14F-4D97-AF65-F5344CB8AC3E}">
        <p14:creationId xmlns:p14="http://schemas.microsoft.com/office/powerpoint/2010/main" val="353615034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b="1" dirty="0">
                <a:solidFill>
                  <a:schemeClr val="tx1"/>
                </a:solidFill>
              </a:rPr>
              <a:t>Planning for Family Engagement </a:t>
            </a:r>
            <a:r>
              <a:rPr lang="en-US" sz="4000" b="1">
                <a:solidFill>
                  <a:schemeClr val="tx1"/>
                </a:solidFill>
              </a:rPr>
              <a:t>This School Year</a:t>
            </a:r>
            <a:endParaRPr lang="en-US" sz="4000" b="1" dirty="0">
              <a:solidFill>
                <a:schemeClr val="tx1"/>
              </a:solidFill>
            </a:endParaRPr>
          </a:p>
        </p:txBody>
      </p:sp>
      <p:sp>
        <p:nvSpPr>
          <p:cNvPr id="3" name="Content Placeholder 2"/>
          <p:cNvSpPr>
            <a:spLocks noGrp="1"/>
          </p:cNvSpPr>
          <p:nvPr>
            <p:ph idx="1"/>
          </p:nvPr>
        </p:nvSpPr>
        <p:spPr>
          <a:xfrm>
            <a:off x="3837354" y="864108"/>
            <a:ext cx="7347114" cy="4645738"/>
          </a:xfrm>
          <a:ln w="19050">
            <a:solidFill>
              <a:schemeClr val="tx1"/>
            </a:solidFill>
          </a:ln>
        </p:spPr>
        <p:txBody>
          <a:bodyPr/>
          <a:lstStyle/>
          <a:p>
            <a:pPr marL="0" indent="0">
              <a:buNone/>
            </a:pPr>
            <a:r>
              <a:rPr lang="en-US" sz="2800" dirty="0"/>
              <a:t>Resources for Group Planning Time</a:t>
            </a:r>
          </a:p>
          <a:p>
            <a:pPr marL="0" indent="0">
              <a:buNone/>
            </a:pPr>
            <a:endParaRPr lang="en-US" sz="2800" dirty="0"/>
          </a:p>
          <a:p>
            <a:r>
              <a:rPr lang="en-US" sz="2800" dirty="0"/>
              <a:t>Planning Calendar</a:t>
            </a:r>
          </a:p>
          <a:p>
            <a:r>
              <a:rPr lang="en-US" sz="2800" dirty="0"/>
              <a:t>Action planning form</a:t>
            </a:r>
          </a:p>
          <a:p>
            <a:r>
              <a:rPr lang="en-US" sz="2800" dirty="0"/>
              <a:t>List of possible transition activities</a:t>
            </a:r>
          </a:p>
          <a:p>
            <a:r>
              <a:rPr lang="en-US" sz="2800" dirty="0"/>
              <a:t>Facilitators in the room are happy to discuss with you</a:t>
            </a:r>
          </a:p>
          <a:p>
            <a:pPr marL="0" indent="0">
              <a:buNone/>
            </a:pPr>
            <a:endParaRPr lang="en-US" dirty="0"/>
          </a:p>
          <a:p>
            <a:pPr marL="0" indent="0">
              <a:buNone/>
            </a:pPr>
            <a:endParaRPr lang="en-US" dirty="0"/>
          </a:p>
        </p:txBody>
      </p:sp>
      <p:pic>
        <p:nvPicPr>
          <p:cNvPr id="4" name="Picture 3"/>
          <p:cNvPicPr>
            <a:picLocks noChangeAspect="1"/>
          </p:cNvPicPr>
          <p:nvPr/>
        </p:nvPicPr>
        <p:blipFill rotWithShape="1">
          <a:blip r:embed="rId2">
            <a:extLst>
              <a:ext uri="{28A0092B-C50C-407E-A947-70E740481C1C}">
                <a14:useLocalDpi xmlns:a14="http://schemas.microsoft.com/office/drawing/2010/main" val="0"/>
              </a:ext>
            </a:extLst>
          </a:blip>
          <a:srcRect l="10974" t="24195" r="14265" b="32135"/>
          <a:stretch/>
        </p:blipFill>
        <p:spPr>
          <a:xfrm>
            <a:off x="9042400" y="5802663"/>
            <a:ext cx="2142068" cy="755786"/>
          </a:xfrm>
          <a:prstGeom prst="rect">
            <a:avLst/>
          </a:prstGeom>
        </p:spPr>
      </p:pic>
    </p:spTree>
    <p:extLst>
      <p:ext uri="{BB962C8B-B14F-4D97-AF65-F5344CB8AC3E}">
        <p14:creationId xmlns:p14="http://schemas.microsoft.com/office/powerpoint/2010/main" val="25148859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4400" b="1" dirty="0">
                <a:solidFill>
                  <a:schemeClr val="tx1"/>
                </a:solidFill>
              </a:rPr>
              <a:t>Large Group Sharing</a:t>
            </a:r>
          </a:p>
        </p:txBody>
      </p:sp>
      <p:pic>
        <p:nvPicPr>
          <p:cNvPr id="5" name="Content Placeholder 4"/>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036942" y="1432561"/>
            <a:ext cx="7581418" cy="3992880"/>
          </a:xfrm>
          <a:ln w="19050">
            <a:solidFill>
              <a:schemeClr val="tx1"/>
            </a:solidFill>
          </a:ln>
        </p:spPr>
      </p:pic>
      <p:pic>
        <p:nvPicPr>
          <p:cNvPr id="4" name="Picture 3"/>
          <p:cNvPicPr>
            <a:picLocks noChangeAspect="1"/>
          </p:cNvPicPr>
          <p:nvPr/>
        </p:nvPicPr>
        <p:blipFill rotWithShape="1">
          <a:blip r:embed="rId3">
            <a:extLst>
              <a:ext uri="{28A0092B-C50C-407E-A947-70E740481C1C}">
                <a14:useLocalDpi xmlns:a14="http://schemas.microsoft.com/office/drawing/2010/main" val="0"/>
              </a:ext>
            </a:extLst>
          </a:blip>
          <a:srcRect l="10974" t="24195" r="14265" b="32135"/>
          <a:stretch/>
        </p:blipFill>
        <p:spPr>
          <a:xfrm>
            <a:off x="9018954" y="5794391"/>
            <a:ext cx="2165514" cy="764058"/>
          </a:xfrm>
          <a:prstGeom prst="rect">
            <a:avLst/>
          </a:prstGeom>
        </p:spPr>
      </p:pic>
    </p:spTree>
    <p:extLst>
      <p:ext uri="{BB962C8B-B14F-4D97-AF65-F5344CB8AC3E}">
        <p14:creationId xmlns:p14="http://schemas.microsoft.com/office/powerpoint/2010/main" val="338962230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7C6658-8E50-4721-835D-7A626EBC2D47}"/>
              </a:ext>
            </a:extLst>
          </p:cNvPr>
          <p:cNvSpPr>
            <a:spLocks noGrp="1"/>
          </p:cNvSpPr>
          <p:nvPr>
            <p:ph type="title"/>
          </p:nvPr>
        </p:nvSpPr>
        <p:spPr/>
        <p:txBody>
          <a:bodyPr/>
          <a:lstStyle/>
          <a:p>
            <a:pPr algn="ctr"/>
            <a:r>
              <a:rPr lang="en-US" b="1" dirty="0">
                <a:solidFill>
                  <a:schemeClr val="tx1"/>
                </a:solidFill>
              </a:rPr>
              <a:t>Keep Connected!</a:t>
            </a:r>
          </a:p>
        </p:txBody>
      </p:sp>
      <p:sp>
        <p:nvSpPr>
          <p:cNvPr id="3" name="Content Placeholder 2">
            <a:extLst>
              <a:ext uri="{FF2B5EF4-FFF2-40B4-BE49-F238E27FC236}">
                <a16:creationId xmlns:a16="http://schemas.microsoft.com/office/drawing/2014/main" id="{EDE61DA4-5FE2-4694-9652-0A8465318D2C}"/>
              </a:ext>
            </a:extLst>
          </p:cNvPr>
          <p:cNvSpPr>
            <a:spLocks noGrp="1"/>
          </p:cNvSpPr>
          <p:nvPr>
            <p:ph idx="1"/>
          </p:nvPr>
        </p:nvSpPr>
        <p:spPr>
          <a:xfrm>
            <a:off x="3826738" y="1989620"/>
            <a:ext cx="3605420" cy="4601183"/>
          </a:xfrm>
        </p:spPr>
        <p:txBody>
          <a:bodyPr/>
          <a:lstStyle/>
          <a:p>
            <a:r>
              <a:rPr lang="en-US" sz="2800" dirty="0"/>
              <a:t>Look for monthly e-briefs</a:t>
            </a:r>
          </a:p>
          <a:p>
            <a:r>
              <a:rPr lang="en-US" sz="2800" dirty="0"/>
              <a:t>District facilitator is glad to meet with your team at your school </a:t>
            </a:r>
          </a:p>
          <a:p>
            <a:r>
              <a:rPr lang="en-US" sz="2800" dirty="0"/>
              <a:t>Stay tuned for date and time for regional cluster meetings</a:t>
            </a:r>
          </a:p>
          <a:p>
            <a:endParaRPr lang="en-US" sz="2800" dirty="0"/>
          </a:p>
          <a:p>
            <a:endParaRPr lang="en-US" dirty="0"/>
          </a:p>
          <a:p>
            <a:endParaRPr lang="en-US" dirty="0"/>
          </a:p>
          <a:p>
            <a:endParaRPr lang="en-US" dirty="0"/>
          </a:p>
          <a:p>
            <a:endParaRPr lang="en-US" dirty="0"/>
          </a:p>
        </p:txBody>
      </p:sp>
      <p:pic>
        <p:nvPicPr>
          <p:cNvPr id="8" name="Picture 7">
            <a:extLst>
              <a:ext uri="{FF2B5EF4-FFF2-40B4-BE49-F238E27FC236}">
                <a16:creationId xmlns:a16="http://schemas.microsoft.com/office/drawing/2014/main" id="{01DA38B3-6326-4F2D-85B8-9BDBCE81E906}"/>
              </a:ext>
            </a:extLst>
          </p:cNvPr>
          <p:cNvPicPr>
            <a:picLocks noChangeAspect="1"/>
          </p:cNvPicPr>
          <p:nvPr/>
        </p:nvPicPr>
        <p:blipFill>
          <a:blip r:embed="rId2">
            <a:extLst>
              <a:ext uri="{837473B0-CC2E-450A-ABE3-18F120FF3D39}">
                <a1611:picAttrSrcUrl xmlns:a1611="http://schemas.microsoft.com/office/drawing/2016/11/main" r:id="rId3"/>
              </a:ext>
            </a:extLst>
          </a:blip>
          <a:stretch>
            <a:fillRect/>
          </a:stretch>
        </p:blipFill>
        <p:spPr>
          <a:xfrm>
            <a:off x="7237389" y="1383564"/>
            <a:ext cx="4223525" cy="3317107"/>
          </a:xfrm>
          <a:prstGeom prst="rect">
            <a:avLst/>
          </a:prstGeom>
        </p:spPr>
      </p:pic>
    </p:spTree>
    <p:extLst>
      <p:ext uri="{BB962C8B-B14F-4D97-AF65-F5344CB8AC3E}">
        <p14:creationId xmlns:p14="http://schemas.microsoft.com/office/powerpoint/2010/main" val="96075075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549618F1-CDE2-4ABD-A4FF-AADBF1B99965}"/>
              </a:ext>
            </a:extLst>
          </p:cNvPr>
          <p:cNvSpPr>
            <a:spLocks noGrp="1"/>
          </p:cNvSpPr>
          <p:nvPr>
            <p:ph type="title"/>
          </p:nvPr>
        </p:nvSpPr>
        <p:spPr/>
        <p:txBody>
          <a:bodyPr/>
          <a:lstStyle/>
          <a:p>
            <a:endParaRPr lang="en-US"/>
          </a:p>
        </p:txBody>
      </p:sp>
      <p:sp>
        <p:nvSpPr>
          <p:cNvPr id="3" name="Content Placeholder 2"/>
          <p:cNvSpPr>
            <a:spLocks noGrp="1"/>
          </p:cNvSpPr>
          <p:nvPr>
            <p:ph idx="1"/>
          </p:nvPr>
        </p:nvSpPr>
        <p:spPr>
          <a:xfrm>
            <a:off x="3869268" y="3552824"/>
            <a:ext cx="7900974" cy="3057527"/>
          </a:xfrm>
        </p:spPr>
        <p:txBody>
          <a:bodyPr>
            <a:normAutofit fontScale="92500" lnSpcReduction="20000"/>
          </a:bodyPr>
          <a:lstStyle/>
          <a:p>
            <a:pPr marL="0" indent="0">
              <a:buNone/>
            </a:pPr>
            <a:r>
              <a:rPr lang="en-US" dirty="0"/>
              <a:t> </a:t>
            </a:r>
            <a:endParaRPr lang="en-US" sz="2400" dirty="0"/>
          </a:p>
          <a:p>
            <a:pPr marL="0" indent="0">
              <a:buNone/>
            </a:pPr>
            <a:r>
              <a:rPr lang="en-US" sz="2800" dirty="0"/>
              <a:t>As you watch the short video clip, think about the ways you see families being engaged (see translation below).</a:t>
            </a:r>
          </a:p>
          <a:p>
            <a:pPr marL="0" indent="0">
              <a:buNone/>
            </a:pPr>
            <a:r>
              <a:rPr lang="en-US" sz="2800" dirty="0"/>
              <a:t> </a:t>
            </a:r>
          </a:p>
          <a:p>
            <a:pPr marL="0" indent="0">
              <a:buNone/>
            </a:pPr>
            <a:r>
              <a:rPr lang="en-US" sz="2800" dirty="0"/>
              <a:t>Then use markers or write on post-its to share words, phrases, or images of what great family engagement looks like on the poster sheets around the room.</a:t>
            </a:r>
          </a:p>
          <a:p>
            <a:pPr marL="0" indent="0">
              <a:buNone/>
            </a:pPr>
            <a:r>
              <a:rPr lang="en-US" sz="2800" dirty="0"/>
              <a:t> </a:t>
            </a:r>
          </a:p>
          <a:p>
            <a:pPr marL="0" indent="0">
              <a:buNone/>
            </a:pPr>
            <a:endParaRPr lang="en-US" sz="2400" dirty="0"/>
          </a:p>
        </p:txBody>
      </p:sp>
      <p:pic>
        <p:nvPicPr>
          <p:cNvPr id="6" name="Picture 5">
            <a:extLst>
              <a:ext uri="{FF2B5EF4-FFF2-40B4-BE49-F238E27FC236}">
                <a16:creationId xmlns:a16="http://schemas.microsoft.com/office/drawing/2014/main" id="{ABF60FFC-2B5B-426A-9707-BE6060E7C52A}"/>
              </a:ext>
            </a:extLst>
          </p:cNvPr>
          <p:cNvPicPr>
            <a:picLocks noChangeAspect="1"/>
          </p:cNvPicPr>
          <p:nvPr/>
        </p:nvPicPr>
        <p:blipFill>
          <a:blip r:embed="rId2">
            <a:extLst>
              <a:ext uri="{837473B0-CC2E-450A-ABE3-18F120FF3D39}">
                <a1611:picAttrSrcUrl xmlns:a1611="http://schemas.microsoft.com/office/drawing/2016/11/main" r:id="rId3"/>
              </a:ext>
            </a:extLst>
          </a:blip>
          <a:stretch>
            <a:fillRect/>
          </a:stretch>
        </p:blipFill>
        <p:spPr>
          <a:xfrm>
            <a:off x="0" y="247649"/>
            <a:ext cx="8763000" cy="3305175"/>
          </a:xfrm>
          <a:prstGeom prst="rect">
            <a:avLst/>
          </a:prstGeom>
        </p:spPr>
      </p:pic>
      <p:sp>
        <p:nvSpPr>
          <p:cNvPr id="7" name="TextBox 6">
            <a:extLst>
              <a:ext uri="{FF2B5EF4-FFF2-40B4-BE49-F238E27FC236}">
                <a16:creationId xmlns:a16="http://schemas.microsoft.com/office/drawing/2014/main" id="{2CF1E2A1-33E3-4FD5-9BED-CB7E2F5C6C63}"/>
              </a:ext>
            </a:extLst>
          </p:cNvPr>
          <p:cNvSpPr txBox="1"/>
          <p:nvPr/>
        </p:nvSpPr>
        <p:spPr>
          <a:xfrm>
            <a:off x="1927151" y="7936510"/>
            <a:ext cx="8763000" cy="230832"/>
          </a:xfrm>
          <a:prstGeom prst="rect">
            <a:avLst/>
          </a:prstGeom>
          <a:noFill/>
        </p:spPr>
        <p:txBody>
          <a:bodyPr wrap="square" rtlCol="0">
            <a:spAutoFit/>
          </a:bodyPr>
          <a:lstStyle/>
          <a:p>
            <a:r>
              <a:rPr lang="en-US" sz="900">
                <a:hlinkClick r:id="rId3" tooltip="http://blog.gthankyou.com/2014/03/27/best-ways-to-foster-employee-engagement/"/>
              </a:rPr>
              <a:t>This Photo</a:t>
            </a:r>
            <a:r>
              <a:rPr lang="en-US" sz="900"/>
              <a:t> by Unknown Author is licensed under </a:t>
            </a:r>
            <a:r>
              <a:rPr lang="en-US" sz="900">
                <a:hlinkClick r:id="rId4" tooltip="https://creativecommons.org/licenses/by/3.0/"/>
              </a:rPr>
              <a:t>CC BY</a:t>
            </a:r>
            <a:endParaRPr lang="en-US" sz="900"/>
          </a:p>
        </p:txBody>
      </p:sp>
    </p:spTree>
    <p:extLst>
      <p:ext uri="{BB962C8B-B14F-4D97-AF65-F5344CB8AC3E}">
        <p14:creationId xmlns:p14="http://schemas.microsoft.com/office/powerpoint/2010/main" val="52416571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6935A9A7-9003-4928-BA1B-F24A8F321F5B}"/>
              </a:ext>
            </a:extLst>
          </p:cNvPr>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normAutofit fontScale="70000" lnSpcReduction="20000"/>
          </a:bodyPr>
          <a:lstStyle/>
          <a:p>
            <a:endParaRPr lang="en-US" dirty="0"/>
          </a:p>
          <a:p>
            <a:pPr marL="0" indent="0">
              <a:buNone/>
            </a:pPr>
            <a:endParaRPr lang="en-US" sz="2600" dirty="0"/>
          </a:p>
          <a:p>
            <a:pPr marL="0" indent="0">
              <a:buNone/>
            </a:pPr>
            <a:r>
              <a:rPr lang="en-US" sz="2600" dirty="0"/>
              <a:t>Translation (from Spanish) of Middle School Family Engagement Video  (</a:t>
            </a:r>
            <a:r>
              <a:rPr lang="en-US" sz="2600" u="sng" dirty="0">
                <a:hlinkClick r:id="rId2"/>
              </a:rPr>
              <a:t>https://vimeo.com/144885310</a:t>
            </a:r>
            <a:r>
              <a:rPr lang="en-US" sz="2600" u="sng" dirty="0"/>
              <a:t>)</a:t>
            </a:r>
            <a:endParaRPr lang="en-US" sz="2600" dirty="0"/>
          </a:p>
          <a:p>
            <a:pPr marL="0" indent="0">
              <a:buNone/>
            </a:pPr>
            <a:r>
              <a:rPr lang="en-US" sz="2600" dirty="0"/>
              <a:t> </a:t>
            </a:r>
          </a:p>
          <a:p>
            <a:pPr marL="0" indent="0">
              <a:buNone/>
            </a:pPr>
            <a:r>
              <a:rPr lang="en-US" sz="2600" dirty="0"/>
              <a:t> </a:t>
            </a:r>
          </a:p>
          <a:p>
            <a:pPr marL="0" indent="0">
              <a:buNone/>
            </a:pPr>
            <a:r>
              <a:rPr lang="en-US" sz="2600" dirty="0"/>
              <a:t>1</a:t>
            </a:r>
            <a:r>
              <a:rPr lang="en-US" sz="2600" baseline="30000" dirty="0"/>
              <a:t>st</a:t>
            </a:r>
            <a:r>
              <a:rPr lang="en-US" sz="2600" dirty="0"/>
              <a:t> Mother speaking – I want my kids to attend University and choose a career where they can make more money than me who is always short of money earning very little, worrying every day.  An education is the only inheritance I can leave them for their future.</a:t>
            </a:r>
          </a:p>
          <a:p>
            <a:pPr marL="0" indent="0">
              <a:buNone/>
            </a:pPr>
            <a:r>
              <a:rPr lang="en-US" sz="2600" dirty="0"/>
              <a:t> </a:t>
            </a:r>
          </a:p>
          <a:p>
            <a:pPr marL="0" indent="0">
              <a:buNone/>
            </a:pPr>
            <a:r>
              <a:rPr lang="en-US" sz="2600" dirty="0"/>
              <a:t>2</a:t>
            </a:r>
            <a:r>
              <a:rPr lang="en-US" sz="2600" baseline="30000" dirty="0"/>
              <a:t>nd</a:t>
            </a:r>
            <a:r>
              <a:rPr lang="en-US" sz="2600" dirty="0"/>
              <a:t> Mother speaking -  It is important to attend this meetings and classes for families.  I am very happy with all they taught us.  We learned about options and how we can help our kids.</a:t>
            </a:r>
          </a:p>
          <a:p>
            <a:pPr marL="0" indent="0">
              <a:buNone/>
            </a:pPr>
            <a:r>
              <a:rPr lang="en-US" sz="2600" dirty="0"/>
              <a:t> </a:t>
            </a:r>
          </a:p>
          <a:p>
            <a:pPr marL="0" indent="0">
              <a:buNone/>
            </a:pPr>
            <a:r>
              <a:rPr lang="en-US" sz="2600" dirty="0"/>
              <a:t>3</a:t>
            </a:r>
            <a:r>
              <a:rPr lang="en-US" sz="2600" baseline="30000" dirty="0"/>
              <a:t>rd</a:t>
            </a:r>
            <a:r>
              <a:rPr lang="en-US" sz="2600" dirty="0"/>
              <a:t> Mother speaking (same as #1) – I thank (school name) for this opportunity to learn.  I wish all parents knew that it is important to attend for the future of their children.</a:t>
            </a:r>
          </a:p>
          <a:p>
            <a:endParaRPr lang="en-US" dirty="0"/>
          </a:p>
        </p:txBody>
      </p:sp>
      <p:pic>
        <p:nvPicPr>
          <p:cNvPr id="7" name="Picture 6">
            <a:extLst>
              <a:ext uri="{FF2B5EF4-FFF2-40B4-BE49-F238E27FC236}">
                <a16:creationId xmlns:a16="http://schemas.microsoft.com/office/drawing/2014/main" id="{40C03D79-0FB4-4005-8D64-EC2CF90FA53F}"/>
              </a:ext>
            </a:extLst>
          </p:cNvPr>
          <p:cNvPicPr>
            <a:picLocks noChangeAspect="1"/>
          </p:cNvPicPr>
          <p:nvPr/>
        </p:nvPicPr>
        <p:blipFill>
          <a:blip r:embed="rId3">
            <a:extLst>
              <a:ext uri="{837473B0-CC2E-450A-ABE3-18F120FF3D39}">
                <a1611:picAttrSrcUrl xmlns:a1611="http://schemas.microsoft.com/office/drawing/2016/11/main" r:id="rId4"/>
              </a:ext>
            </a:extLst>
          </a:blip>
          <a:stretch>
            <a:fillRect/>
          </a:stretch>
        </p:blipFill>
        <p:spPr>
          <a:xfrm>
            <a:off x="85061" y="1840711"/>
            <a:ext cx="3200401" cy="3176577"/>
          </a:xfrm>
          <a:prstGeom prst="rect">
            <a:avLst/>
          </a:prstGeom>
        </p:spPr>
      </p:pic>
      <p:sp>
        <p:nvSpPr>
          <p:cNvPr id="8" name="TextBox 7">
            <a:extLst>
              <a:ext uri="{FF2B5EF4-FFF2-40B4-BE49-F238E27FC236}">
                <a16:creationId xmlns:a16="http://schemas.microsoft.com/office/drawing/2014/main" id="{2CDF1623-74E4-423B-BCA8-00900536610E}"/>
              </a:ext>
            </a:extLst>
          </p:cNvPr>
          <p:cNvSpPr txBox="1"/>
          <p:nvPr/>
        </p:nvSpPr>
        <p:spPr>
          <a:xfrm>
            <a:off x="85061" y="5070541"/>
            <a:ext cx="3200401" cy="230832"/>
          </a:xfrm>
          <a:prstGeom prst="rect">
            <a:avLst/>
          </a:prstGeom>
          <a:noFill/>
        </p:spPr>
        <p:txBody>
          <a:bodyPr wrap="square" rtlCol="0">
            <a:spAutoFit/>
          </a:bodyPr>
          <a:lstStyle/>
          <a:p>
            <a:r>
              <a:rPr lang="en-US" sz="900">
                <a:hlinkClick r:id="rId4" tooltip="https://maken.wikiwijs.nl/81451/Ouderavond_Breed"/>
              </a:rPr>
              <a:t>This Photo</a:t>
            </a:r>
            <a:r>
              <a:rPr lang="en-US" sz="900"/>
              <a:t> by Unknown Author is licensed under </a:t>
            </a:r>
            <a:r>
              <a:rPr lang="en-US" sz="900">
                <a:hlinkClick r:id="rId5" tooltip="https://creativecommons.org/licenses/by/3.0/"/>
              </a:rPr>
              <a:t>CC BY</a:t>
            </a:r>
            <a:endParaRPr lang="en-US" sz="900"/>
          </a:p>
        </p:txBody>
      </p:sp>
    </p:spTree>
    <p:extLst>
      <p:ext uri="{BB962C8B-B14F-4D97-AF65-F5344CB8AC3E}">
        <p14:creationId xmlns:p14="http://schemas.microsoft.com/office/powerpoint/2010/main" val="406764287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4800" dirty="0"/>
              <a:t>Keeping the </a:t>
            </a:r>
            <a:br>
              <a:rPr lang="en-US" sz="4800" dirty="0"/>
            </a:br>
            <a:r>
              <a:rPr lang="en-US" sz="4800" dirty="0"/>
              <a:t>Goal </a:t>
            </a:r>
            <a:br>
              <a:rPr lang="en-US" sz="4800" dirty="0"/>
            </a:br>
            <a:r>
              <a:rPr lang="en-US" sz="4800" dirty="0"/>
              <a:t>in Mind</a:t>
            </a:r>
          </a:p>
        </p:txBody>
      </p:sp>
      <p:sp>
        <p:nvSpPr>
          <p:cNvPr id="3" name="Content Placeholder 2"/>
          <p:cNvSpPr>
            <a:spLocks noGrp="1"/>
          </p:cNvSpPr>
          <p:nvPr>
            <p:ph idx="1"/>
          </p:nvPr>
        </p:nvSpPr>
        <p:spPr>
          <a:xfrm>
            <a:off x="3625517" y="689811"/>
            <a:ext cx="8149388" cy="5630777"/>
          </a:xfrm>
        </p:spPr>
        <p:txBody>
          <a:bodyPr>
            <a:normAutofit/>
          </a:bodyPr>
          <a:lstStyle/>
          <a:p>
            <a:pPr marL="0" indent="0" algn="ctr">
              <a:buNone/>
            </a:pPr>
            <a:r>
              <a:rPr lang="en-US" sz="5400" dirty="0"/>
              <a:t>The Goal of </a:t>
            </a:r>
          </a:p>
          <a:p>
            <a:pPr marL="0" indent="0" algn="ctr">
              <a:buNone/>
            </a:pPr>
            <a:r>
              <a:rPr lang="en-US" sz="5400" dirty="0"/>
              <a:t>Family Engagement:</a:t>
            </a:r>
          </a:p>
          <a:p>
            <a:pPr algn="ctr"/>
            <a:endParaRPr lang="en-US" sz="5400" dirty="0"/>
          </a:p>
          <a:p>
            <a:pPr marL="0" indent="0" algn="ctr">
              <a:buNone/>
            </a:pPr>
            <a:r>
              <a:rPr lang="en-US" sz="5400" dirty="0"/>
              <a:t>To help all students succeed</a:t>
            </a:r>
          </a:p>
        </p:txBody>
      </p:sp>
    </p:spTree>
    <p:extLst>
      <p:ext uri="{BB962C8B-B14F-4D97-AF65-F5344CB8AC3E}">
        <p14:creationId xmlns:p14="http://schemas.microsoft.com/office/powerpoint/2010/main" val="422896982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ln w="28575">
            <a:solidFill>
              <a:srgbClr val="0070C0"/>
            </a:solidFill>
          </a:ln>
        </p:spPr>
        <p:txBody>
          <a:bodyPr>
            <a:normAutofit/>
          </a:bodyPr>
          <a:lstStyle/>
          <a:p>
            <a:pPr marL="0" indent="0">
              <a:buNone/>
            </a:pPr>
            <a:endParaRPr lang="en-US" dirty="0">
              <a:solidFill>
                <a:schemeClr val="tx1"/>
              </a:solidFill>
            </a:endParaRPr>
          </a:p>
          <a:p>
            <a:pPr marL="0" indent="0">
              <a:buNone/>
            </a:pPr>
            <a:endParaRPr lang="en-US" dirty="0">
              <a:solidFill>
                <a:schemeClr val="tx1"/>
              </a:solidFill>
            </a:endParaRPr>
          </a:p>
          <a:p>
            <a:pPr marL="0" indent="0">
              <a:buNone/>
            </a:pPr>
            <a:endParaRPr lang="en-US" dirty="0">
              <a:solidFill>
                <a:schemeClr val="tx1"/>
              </a:solidFill>
            </a:endParaRPr>
          </a:p>
          <a:p>
            <a:pPr marL="0" indent="0">
              <a:buNone/>
            </a:pPr>
            <a:endParaRPr lang="en-US" dirty="0">
              <a:solidFill>
                <a:schemeClr val="tx1"/>
              </a:solidFill>
            </a:endParaRPr>
          </a:p>
          <a:p>
            <a:pPr marL="0" indent="0">
              <a:buNone/>
            </a:pPr>
            <a:endParaRPr lang="en-US" dirty="0">
              <a:solidFill>
                <a:schemeClr val="tx1"/>
              </a:solidFill>
            </a:endParaRPr>
          </a:p>
          <a:p>
            <a:pPr marL="0" indent="0">
              <a:buNone/>
            </a:pPr>
            <a:endParaRPr lang="en-US" dirty="0">
              <a:solidFill>
                <a:schemeClr val="tx1"/>
              </a:solidFill>
            </a:endParaRPr>
          </a:p>
          <a:p>
            <a:pPr marL="0" indent="0">
              <a:buNone/>
            </a:pPr>
            <a:endParaRPr lang="en-US" dirty="0">
              <a:solidFill>
                <a:schemeClr val="tx1"/>
              </a:solidFill>
            </a:endParaRPr>
          </a:p>
          <a:p>
            <a:pPr marL="0" indent="0">
              <a:buNone/>
            </a:pPr>
            <a:endParaRPr lang="en-US" dirty="0">
              <a:solidFill>
                <a:schemeClr val="tx1"/>
              </a:solidFill>
            </a:endParaRPr>
          </a:p>
          <a:p>
            <a:pPr marL="0" indent="0">
              <a:buNone/>
            </a:pPr>
            <a:endParaRPr lang="en-US" dirty="0">
              <a:solidFill>
                <a:schemeClr val="tx1"/>
              </a:solidFill>
            </a:endParaRPr>
          </a:p>
          <a:p>
            <a:pPr marL="0" indent="0">
              <a:buNone/>
            </a:pPr>
            <a:endParaRPr lang="en-US" dirty="0">
              <a:solidFill>
                <a:schemeClr val="tx1"/>
              </a:solidFill>
            </a:endParaRPr>
          </a:p>
        </p:txBody>
      </p:sp>
      <p:pic>
        <p:nvPicPr>
          <p:cNvPr id="4" name="Picture 3"/>
          <p:cNvPicPr>
            <a:picLocks noChangeAspect="1"/>
          </p:cNvPicPr>
          <p:nvPr/>
        </p:nvPicPr>
        <p:blipFill rotWithShape="1">
          <a:blip r:embed="rId2">
            <a:extLst>
              <a:ext uri="{28A0092B-C50C-407E-A947-70E740481C1C}">
                <a14:useLocalDpi xmlns:a14="http://schemas.microsoft.com/office/drawing/2010/main" val="0"/>
              </a:ext>
            </a:extLst>
          </a:blip>
          <a:srcRect l="10974" t="24195" r="14265" b="32135"/>
          <a:stretch/>
        </p:blipFill>
        <p:spPr>
          <a:xfrm>
            <a:off x="101630" y="1551925"/>
            <a:ext cx="3236792" cy="1142038"/>
          </a:xfrm>
          <a:prstGeom prst="rect">
            <a:avLst/>
          </a:prstGeom>
        </p:spPr>
      </p:pic>
      <p:pic>
        <p:nvPicPr>
          <p:cNvPr id="5" name="Content Placeholder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1630" y="2932261"/>
            <a:ext cx="3150528" cy="2096533"/>
          </a:xfrm>
          <a:prstGeom prst="rect">
            <a:avLst/>
          </a:prstGeom>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208268" y="1567458"/>
            <a:ext cx="3382581" cy="3382581"/>
          </a:xfrm>
          <a:prstGeom prst="rect">
            <a:avLst/>
          </a:prstGeom>
        </p:spPr>
      </p:pic>
      <p:sp>
        <p:nvSpPr>
          <p:cNvPr id="2" name="Rectangle 1"/>
          <p:cNvSpPr/>
          <p:nvPr/>
        </p:nvSpPr>
        <p:spPr>
          <a:xfrm>
            <a:off x="7856272" y="1136899"/>
            <a:ext cx="3213948" cy="4585871"/>
          </a:xfrm>
          <a:prstGeom prst="rect">
            <a:avLst/>
          </a:prstGeom>
        </p:spPr>
        <p:txBody>
          <a:bodyPr wrap="square">
            <a:spAutoFit/>
          </a:bodyPr>
          <a:lstStyle/>
          <a:p>
            <a:r>
              <a:rPr lang="en-US" sz="2800" dirty="0"/>
              <a:t>“This is the year that will set the stage for whether high school students will graduate and whether they will be ready for college.”</a:t>
            </a:r>
          </a:p>
          <a:p>
            <a:endParaRPr lang="en-US" sz="2800" dirty="0"/>
          </a:p>
          <a:p>
            <a:endParaRPr lang="en-US" sz="2800" dirty="0"/>
          </a:p>
          <a:p>
            <a:pPr algn="r"/>
            <a:r>
              <a:rPr lang="en-US" sz="2000" dirty="0"/>
              <a:t>Chicago Consortium on School Research, 2007</a:t>
            </a:r>
          </a:p>
        </p:txBody>
      </p:sp>
    </p:spTree>
    <p:extLst>
      <p:ext uri="{BB962C8B-B14F-4D97-AF65-F5344CB8AC3E}">
        <p14:creationId xmlns:p14="http://schemas.microsoft.com/office/powerpoint/2010/main" val="162408710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Top Predictors of On-Time</a:t>
            </a:r>
            <a:br>
              <a:rPr lang="en-US" dirty="0"/>
            </a:br>
            <a:r>
              <a:rPr lang="en-US" dirty="0"/>
              <a:t>College-Ready Graduation</a:t>
            </a:r>
          </a:p>
        </p:txBody>
      </p:sp>
      <p:sp>
        <p:nvSpPr>
          <p:cNvPr id="3" name="Content Placeholder 2"/>
          <p:cNvSpPr>
            <a:spLocks noGrp="1"/>
          </p:cNvSpPr>
          <p:nvPr>
            <p:ph idx="1"/>
          </p:nvPr>
        </p:nvSpPr>
        <p:spPr>
          <a:xfrm>
            <a:off x="3869267" y="577516"/>
            <a:ext cx="8210437" cy="5407232"/>
          </a:xfrm>
        </p:spPr>
        <p:txBody>
          <a:bodyPr>
            <a:normAutofit/>
          </a:bodyPr>
          <a:lstStyle/>
          <a:p>
            <a:r>
              <a:rPr lang="en-US" sz="4800" dirty="0"/>
              <a:t>9</a:t>
            </a:r>
            <a:r>
              <a:rPr lang="en-US" sz="4800" baseline="30000" dirty="0"/>
              <a:t>th</a:t>
            </a:r>
            <a:r>
              <a:rPr lang="en-US" sz="4800" dirty="0"/>
              <a:t> Grade Course Performance</a:t>
            </a:r>
          </a:p>
          <a:p>
            <a:endParaRPr lang="en-US" sz="4800" dirty="0"/>
          </a:p>
          <a:p>
            <a:endParaRPr lang="en-US" sz="4800" dirty="0"/>
          </a:p>
          <a:p>
            <a:r>
              <a:rPr lang="en-US" sz="4800" dirty="0"/>
              <a:t>9</a:t>
            </a:r>
            <a:r>
              <a:rPr lang="en-US" sz="4800" baseline="30000" dirty="0"/>
              <a:t>th</a:t>
            </a:r>
            <a:r>
              <a:rPr lang="en-US" sz="4800" dirty="0"/>
              <a:t> Grade Attendance</a:t>
            </a:r>
          </a:p>
          <a:p>
            <a:endParaRPr lang="en-US" sz="4800" dirty="0"/>
          </a:p>
        </p:txBody>
      </p:sp>
    </p:spTree>
    <p:extLst>
      <p:ext uri="{BB962C8B-B14F-4D97-AF65-F5344CB8AC3E}">
        <p14:creationId xmlns:p14="http://schemas.microsoft.com/office/powerpoint/2010/main" val="365462142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8</a:t>
            </a:r>
            <a:r>
              <a:rPr lang="en-US" baseline="30000" dirty="0"/>
              <a:t>th</a:t>
            </a:r>
            <a:r>
              <a:rPr lang="en-US" dirty="0"/>
              <a:t> Grade Matters Too!</a:t>
            </a:r>
          </a:p>
        </p:txBody>
      </p:sp>
      <p:sp>
        <p:nvSpPr>
          <p:cNvPr id="3" name="Content Placeholder 2"/>
          <p:cNvSpPr>
            <a:spLocks noGrp="1"/>
          </p:cNvSpPr>
          <p:nvPr>
            <p:ph idx="1"/>
          </p:nvPr>
        </p:nvSpPr>
        <p:spPr>
          <a:xfrm>
            <a:off x="3869267" y="786063"/>
            <a:ext cx="7873553" cy="5198685"/>
          </a:xfrm>
        </p:spPr>
        <p:txBody>
          <a:bodyPr>
            <a:noAutofit/>
          </a:bodyPr>
          <a:lstStyle/>
          <a:p>
            <a:pPr marL="0" indent="0">
              <a:buNone/>
            </a:pPr>
            <a:r>
              <a:rPr lang="en-US" sz="3600" dirty="0"/>
              <a:t>8</a:t>
            </a:r>
            <a:r>
              <a:rPr lang="en-US" sz="3600" baseline="30000" dirty="0"/>
              <a:t>th</a:t>
            </a:r>
            <a:r>
              <a:rPr lang="en-US" sz="3600" dirty="0"/>
              <a:t> Grade Attendance and Course Grades Are Important Predictors of 9</a:t>
            </a:r>
            <a:r>
              <a:rPr lang="en-US" sz="3600" baseline="30000" dirty="0"/>
              <a:t>th</a:t>
            </a:r>
            <a:r>
              <a:rPr lang="en-US" sz="3600" dirty="0"/>
              <a:t> Grade Outcomes</a:t>
            </a:r>
          </a:p>
          <a:p>
            <a:pPr marL="0" indent="0">
              <a:buNone/>
            </a:pPr>
            <a:endParaRPr lang="en-US" sz="3600" dirty="0"/>
          </a:p>
          <a:p>
            <a:pPr marL="0" indent="0">
              <a:buNone/>
            </a:pPr>
            <a:r>
              <a:rPr lang="en-US" sz="3600" dirty="0"/>
              <a:t>Lots of students DECLINE on these measures between 8</a:t>
            </a:r>
            <a:r>
              <a:rPr lang="en-US" sz="3600" baseline="30000" dirty="0"/>
              <a:t>th</a:t>
            </a:r>
            <a:r>
              <a:rPr lang="en-US" sz="3600" dirty="0"/>
              <a:t> and 9</a:t>
            </a:r>
            <a:r>
              <a:rPr lang="en-US" sz="3600" baseline="30000" dirty="0"/>
              <a:t>th</a:t>
            </a:r>
            <a:r>
              <a:rPr lang="en-US" sz="3600" dirty="0"/>
              <a:t> grade.</a:t>
            </a:r>
          </a:p>
          <a:p>
            <a:pPr marL="0" indent="0">
              <a:buNone/>
            </a:pPr>
            <a:endParaRPr lang="en-US" sz="3600" dirty="0"/>
          </a:p>
          <a:p>
            <a:pPr marL="0" indent="0">
              <a:buNone/>
            </a:pPr>
            <a:r>
              <a:rPr lang="en-US" sz="3600" dirty="0"/>
              <a:t>Few students improve between 8</a:t>
            </a:r>
            <a:r>
              <a:rPr lang="en-US" sz="3600" baseline="30000" dirty="0"/>
              <a:t>th</a:t>
            </a:r>
            <a:r>
              <a:rPr lang="en-US" sz="3600" dirty="0"/>
              <a:t> and 9</a:t>
            </a:r>
            <a:r>
              <a:rPr lang="en-US" sz="3600" baseline="30000" dirty="0"/>
              <a:t>th</a:t>
            </a:r>
            <a:r>
              <a:rPr lang="en-US" sz="3600" dirty="0"/>
              <a:t> grade.</a:t>
            </a:r>
          </a:p>
        </p:txBody>
      </p:sp>
    </p:spTree>
    <p:extLst>
      <p:ext uri="{BB962C8B-B14F-4D97-AF65-F5344CB8AC3E}">
        <p14:creationId xmlns:p14="http://schemas.microsoft.com/office/powerpoint/2010/main" val="3966157904"/>
      </p:ext>
    </p:extLst>
  </p:cSld>
  <p:clrMapOvr>
    <a:masterClrMapping/>
  </p:clrMapOvr>
</p:sld>
</file>

<file path=ppt/theme/theme1.xml><?xml version="1.0" encoding="utf-8"?>
<a:theme xmlns:a="http://schemas.openxmlformats.org/drawingml/2006/main" name="Frame">
  <a:themeElements>
    <a:clrScheme name="Green">
      <a:dk1>
        <a:sysClr val="windowText" lastClr="000000"/>
      </a:dk1>
      <a:lt1>
        <a:sysClr val="window" lastClr="FFFFFF"/>
      </a:lt1>
      <a:dk2>
        <a:srgbClr val="455F51"/>
      </a:dk2>
      <a:lt2>
        <a:srgbClr val="E3DED1"/>
      </a:lt2>
      <a:accent1>
        <a:srgbClr val="549E39"/>
      </a:accent1>
      <a:accent2>
        <a:srgbClr val="8AB833"/>
      </a:accent2>
      <a:accent3>
        <a:srgbClr val="C0CF3A"/>
      </a:accent3>
      <a:accent4>
        <a:srgbClr val="029676"/>
      </a:accent4>
      <a:accent5>
        <a:srgbClr val="4AB5C4"/>
      </a:accent5>
      <a:accent6>
        <a:srgbClr val="0989B1"/>
      </a:accent6>
      <a:hlink>
        <a:srgbClr val="6B9F25"/>
      </a:hlink>
      <a:folHlink>
        <a:srgbClr val="BA6906"/>
      </a:folHlink>
    </a:clrScheme>
    <a:fontScheme name="Frame">
      <a:majorFont>
        <a:latin typeface="Corbel" panose="020B0503020204020204"/>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panose="020B0503020204020204"/>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Frame">
      <a:fillStyleLst>
        <a:solidFill>
          <a:schemeClr val="phClr"/>
        </a:solidFill>
        <a:solidFill>
          <a:schemeClr val="phClr">
            <a:tint val="65000"/>
          </a:schemeClr>
        </a:solidFill>
        <a:solidFill>
          <a:schemeClr val="phClr">
            <a:shade val="80000"/>
            <a:satMod val="15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2700" h="25400" prst="coolSlant"/>
          </a:sp3d>
        </a:effectStyle>
      </a:effectStyleLst>
      <a:bgFillStyleLst>
        <a:solidFill>
          <a:schemeClr val="phClr"/>
        </a:solidFill>
        <a:solidFill>
          <a:schemeClr val="phClr">
            <a:tint val="95000"/>
            <a:satMod val="170000"/>
          </a:schemeClr>
        </a:solidFill>
        <a:gradFill rotWithShape="1">
          <a:gsLst>
            <a:gs pos="0">
              <a:schemeClr val="phClr">
                <a:tint val="93000"/>
                <a:shade val="98000"/>
                <a:satMod val="120000"/>
                <a:lumMod val="102000"/>
              </a:schemeClr>
            </a:gs>
            <a:gs pos="48000">
              <a:schemeClr val="phClr">
                <a:tint val="98000"/>
                <a:shade val="90000"/>
                <a:satMod val="110000"/>
                <a:lumMod val="103000"/>
              </a:schemeClr>
            </a:gs>
            <a:gs pos="100000">
              <a:schemeClr val="phClr">
                <a:tint val="98000"/>
                <a:shade val="80000"/>
                <a:satMod val="100000"/>
              </a:schemeClr>
            </a:gs>
          </a:gsLst>
          <a:lin ang="5400000" scaled="0"/>
        </a:gradFill>
      </a:bgFillStyleLst>
    </a:fmtScheme>
  </a:themeElements>
  <a:objectDefaults/>
  <a:extraClrSchemeLst/>
  <a:extLst>
    <a:ext uri="{05A4C25C-085E-4340-85A3-A5531E510DB2}">
      <thm15:themeFamily xmlns:thm15="http://schemas.microsoft.com/office/thememl/2012/main" name="Frame" id="{F226E7A2-7162-461C-9490-D27D9DC04E43}" vid="{629A0216-3BBD-45C0-B63F-2683BEA18F60}"/>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TM03457475[[fn=Frame]]</Template>
  <TotalTime>6592</TotalTime>
  <Words>1424</Words>
  <Application>Microsoft Office PowerPoint</Application>
  <PresentationFormat>Widescreen</PresentationFormat>
  <Paragraphs>173</Paragraphs>
  <Slides>33</Slides>
  <Notes>1</Notes>
  <HiddenSlides>0</HiddenSlides>
  <MMClips>0</MMClips>
  <ScaleCrop>false</ScaleCrop>
  <HeadingPairs>
    <vt:vector size="6" baseType="variant">
      <vt:variant>
        <vt:lpstr>Fonts Used</vt:lpstr>
      </vt:variant>
      <vt:variant>
        <vt:i4>10</vt:i4>
      </vt:variant>
      <vt:variant>
        <vt:lpstr>Theme</vt:lpstr>
      </vt:variant>
      <vt:variant>
        <vt:i4>3</vt:i4>
      </vt:variant>
      <vt:variant>
        <vt:lpstr>Slide Titles</vt:lpstr>
      </vt:variant>
      <vt:variant>
        <vt:i4>33</vt:i4>
      </vt:variant>
    </vt:vector>
  </HeadingPairs>
  <TitlesOfParts>
    <vt:vector size="46" baseType="lpstr">
      <vt:lpstr>ＭＳ Ｐゴシック</vt:lpstr>
      <vt:lpstr>Arial</vt:lpstr>
      <vt:lpstr>Calibri</vt:lpstr>
      <vt:lpstr>Calibri Light</vt:lpstr>
      <vt:lpstr>Corbel</vt:lpstr>
      <vt:lpstr>Helvetica</vt:lpstr>
      <vt:lpstr>Symbol</vt:lpstr>
      <vt:lpstr>Times New Roman</vt:lpstr>
      <vt:lpstr>Trebuchet MS</vt:lpstr>
      <vt:lpstr>Wingdings 2</vt:lpstr>
      <vt:lpstr>Frame</vt:lpstr>
      <vt:lpstr>Office Theme</vt:lpstr>
      <vt:lpstr>1_Office Theme</vt:lpstr>
      <vt:lpstr>Engaging Families During the Transition to  High School  Fall Institute</vt:lpstr>
      <vt:lpstr>Welcome and Introductions</vt:lpstr>
      <vt:lpstr> What Does Family Engagement Look Like?</vt:lpstr>
      <vt:lpstr>PowerPoint Presentation</vt:lpstr>
      <vt:lpstr>PowerPoint Presentation</vt:lpstr>
      <vt:lpstr>Keeping the  Goal  in Mind</vt:lpstr>
      <vt:lpstr>PowerPoint Presentation</vt:lpstr>
      <vt:lpstr>Top Predictors of On-Time College-Ready Graduation</vt:lpstr>
      <vt:lpstr>8th Grade Matters Too!</vt:lpstr>
      <vt:lpstr>PowerPoint Presentation</vt:lpstr>
      <vt:lpstr>Questions to  Consider</vt:lpstr>
      <vt:lpstr>Questions to  Consider</vt:lpstr>
      <vt:lpstr>      School teams each receive copy of their chronic absence and course failure rates over past three years.  REFLECTION QUESTIONS FOR TEAMS:  What steps are you taking to decrease chronic absence and course failure?   How can you support families to help support their students in these areas?</vt:lpstr>
      <vt:lpstr>Best Practices in Secondary Family Engagement</vt:lpstr>
      <vt:lpstr>PowerPoint Presentation</vt:lpstr>
      <vt:lpstr>PowerPoint Presentation</vt:lpstr>
      <vt:lpstr>PowerPoint Presentation</vt:lpstr>
      <vt:lpstr>PowerPoint Presentation</vt:lpstr>
      <vt:lpstr>PowerPoint Presentation</vt:lpstr>
      <vt:lpstr>LUNCH</vt:lpstr>
      <vt:lpstr>A Continuous Improvement Approach to Family Engagement</vt:lpstr>
      <vt:lpstr>PowerPoint Presentation</vt:lpstr>
      <vt:lpstr>The Importance of Reflection for Improvement</vt:lpstr>
      <vt:lpstr>PowerPoint Presentation</vt:lpstr>
      <vt:lpstr>PowerPoint Presentation</vt:lpstr>
      <vt:lpstr>PowerPoint Presentation</vt:lpstr>
      <vt:lpstr>PowerPoint Presentation</vt:lpstr>
      <vt:lpstr>PowerPoint Presentation</vt:lpstr>
      <vt:lpstr>PowerPoint Presentation</vt:lpstr>
      <vt:lpstr>Cycle of Inquiry</vt:lpstr>
      <vt:lpstr>Planning for Family Engagement This School Year</vt:lpstr>
      <vt:lpstr>Large Group Sharing</vt:lpstr>
      <vt:lpstr>Keep Connected!</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Engaging Families in High School Success</dc:title>
  <dc:creator>Microsoft account</dc:creator>
  <cp:lastModifiedBy>Martha Mac Iver</cp:lastModifiedBy>
  <cp:revision>119</cp:revision>
  <cp:lastPrinted>2016-10-20T22:33:19Z</cp:lastPrinted>
  <dcterms:created xsi:type="dcterms:W3CDTF">2016-01-27T21:41:24Z</dcterms:created>
  <dcterms:modified xsi:type="dcterms:W3CDTF">2020-07-17T19:41:15Z</dcterms:modified>
</cp:coreProperties>
</file>