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36"/>
  </p:notesMasterIdLst>
  <p:handoutMasterIdLst>
    <p:handoutMasterId r:id="rId37"/>
  </p:handoutMasterIdLst>
  <p:sldIdLst>
    <p:sldId id="296" r:id="rId2"/>
    <p:sldId id="297" r:id="rId3"/>
    <p:sldId id="316" r:id="rId4"/>
    <p:sldId id="318" r:id="rId5"/>
    <p:sldId id="319" r:id="rId6"/>
    <p:sldId id="320" r:id="rId7"/>
    <p:sldId id="325" r:id="rId8"/>
    <p:sldId id="326" r:id="rId9"/>
    <p:sldId id="298" r:id="rId10"/>
    <p:sldId id="334" r:id="rId11"/>
    <p:sldId id="335" r:id="rId12"/>
    <p:sldId id="301" r:id="rId13"/>
    <p:sldId id="331" r:id="rId14"/>
    <p:sldId id="336" r:id="rId15"/>
    <p:sldId id="328" r:id="rId16"/>
    <p:sldId id="332" r:id="rId17"/>
    <p:sldId id="329" r:id="rId18"/>
    <p:sldId id="330" r:id="rId19"/>
    <p:sldId id="315" r:id="rId20"/>
    <p:sldId id="305" r:id="rId21"/>
    <p:sldId id="306" r:id="rId22"/>
    <p:sldId id="327" r:id="rId23"/>
    <p:sldId id="310" r:id="rId24"/>
    <p:sldId id="346" r:id="rId25"/>
    <p:sldId id="348" r:id="rId26"/>
    <p:sldId id="323" r:id="rId27"/>
    <p:sldId id="311" r:id="rId28"/>
    <p:sldId id="430" r:id="rId29"/>
    <p:sldId id="419" r:id="rId30"/>
    <p:sldId id="433" r:id="rId31"/>
    <p:sldId id="410" r:id="rId32"/>
    <p:sldId id="312" r:id="rId33"/>
    <p:sldId id="313" r:id="rId34"/>
    <p:sldId id="333" r:id="rId35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A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40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897435897435895E-2"/>
          <c:y val="0.31474373395633237"/>
          <c:w val="0.90809589773500532"/>
          <c:h val="0.5438305615843522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Sheet1!$B$5:$B$9</c:f>
              <c:strCach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4+</c:v>
                </c:pt>
              </c:strCache>
            </c:strRef>
          </c:cat>
          <c:val>
            <c:numRef>
              <c:f>Sheet1!$C$5:$C$9</c:f>
              <c:numCache>
                <c:formatCode>0%</c:formatCode>
                <c:ptCount val="5"/>
                <c:pt idx="0">
                  <c:v>0.86</c:v>
                </c:pt>
                <c:pt idx="1">
                  <c:v>0.66700000000000004</c:v>
                </c:pt>
                <c:pt idx="2">
                  <c:v>0.49299999999999999</c:v>
                </c:pt>
                <c:pt idx="3">
                  <c:v>0.33600000000000002</c:v>
                </c:pt>
                <c:pt idx="4">
                  <c:v>0.153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2E-4345-9E13-39EB9C3F89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4407072"/>
        <c:axId val="344407464"/>
      </c:barChart>
      <c:catAx>
        <c:axId val="344407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44407464"/>
        <c:crosses val="autoZero"/>
        <c:auto val="1"/>
        <c:lblAlgn val="ctr"/>
        <c:lblOffset val="100"/>
        <c:noMultiLvlLbl val="0"/>
      </c:catAx>
      <c:valAx>
        <c:axId val="3444074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344407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740682414698168E-2"/>
          <c:y val="4.7931573438104932E-2"/>
          <c:w val="0.91820987654320985"/>
          <c:h val="0.76173026602294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'Absenteeism Graduation 9th'!$A$3</c:f>
              <c:strCache>
                <c:ptCount val="1"/>
                <c:pt idx="0">
                  <c:v>Percent Graduating</c:v>
                </c:pt>
              </c:strCache>
            </c:strRef>
          </c:tx>
          <c:spPr>
            <a:solidFill>
              <a:srgbClr val="BFBFBF">
                <a:lumMod val="75000"/>
              </a:srgbClr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AA-4452-8353-C7D558AD409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AA-4452-8353-C7D558AD409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AA-4452-8353-C7D558AD409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AA-4452-8353-C7D558AD409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AA-4452-8353-C7D558AD409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AA-4452-8353-C7D558AD409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AA-4452-8353-C7D558AD409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AA-4452-8353-C7D558AD409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1AA-4452-8353-C7D558AD409E}"/>
                </c:ext>
              </c:extLst>
            </c:dLbl>
            <c:dLbl>
              <c:idx val="9"/>
              <c:layout>
                <c:manualLayout>
                  <c:x val="9.1666666666666598E-3"/>
                  <c:y val="-3.035126208673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4%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383333333333323E-2"/>
                      <c:h val="7.83973099700310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1AA-4452-8353-C7D558AD40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'Absenteeism Graduation 9th'!$B$2:$K$2</c:f>
              <c:strCache>
                <c:ptCount val="10"/>
                <c:pt idx="0">
                  <c:v>95%+</c:v>
                </c:pt>
                <c:pt idx="1">
                  <c:v>90-94%</c:v>
                </c:pt>
                <c:pt idx="2">
                  <c:v>85-89%</c:v>
                </c:pt>
                <c:pt idx="3">
                  <c:v>80-84%</c:v>
                </c:pt>
                <c:pt idx="4">
                  <c:v>75-79%</c:v>
                </c:pt>
                <c:pt idx="5">
                  <c:v>70-74%</c:v>
                </c:pt>
                <c:pt idx="6">
                  <c:v>65-69%</c:v>
                </c:pt>
                <c:pt idx="7">
                  <c:v>60-64%</c:v>
                </c:pt>
                <c:pt idx="8">
                  <c:v>55-59%</c:v>
                </c:pt>
                <c:pt idx="9">
                  <c:v> Below 55%</c:v>
                </c:pt>
              </c:strCache>
            </c:strRef>
          </c:cat>
          <c:val>
            <c:numRef>
              <c:f>'Absenteeism Graduation 9th'!$B$3:$K$3</c:f>
              <c:numCache>
                <c:formatCode>0.0%</c:formatCode>
                <c:ptCount val="10"/>
                <c:pt idx="0">
                  <c:v>0.82199999999999995</c:v>
                </c:pt>
                <c:pt idx="1">
                  <c:v>0.7110000000000003</c:v>
                </c:pt>
                <c:pt idx="2">
                  <c:v>0.56299999999999994</c:v>
                </c:pt>
                <c:pt idx="3">
                  <c:v>0.40900000000000014</c:v>
                </c:pt>
                <c:pt idx="4">
                  <c:v>0.30100000000000021</c:v>
                </c:pt>
                <c:pt idx="5">
                  <c:v>0.21000000000000008</c:v>
                </c:pt>
                <c:pt idx="6">
                  <c:v>0.19600000000000001</c:v>
                </c:pt>
                <c:pt idx="7">
                  <c:v>6.3E-2</c:v>
                </c:pt>
                <c:pt idx="8">
                  <c:v>4.3999999999999997E-2</c:v>
                </c:pt>
                <c:pt idx="9">
                  <c:v>3.500000000000001E-2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1AA-4452-8353-C7D558AD40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4408248"/>
        <c:axId val="405995136"/>
      </c:barChart>
      <c:catAx>
        <c:axId val="344408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pPr>
            <a:endParaRPr lang="en-US"/>
          </a:p>
        </c:txPr>
        <c:crossAx val="405995136"/>
        <c:crosses val="autoZero"/>
        <c:auto val="1"/>
        <c:lblAlgn val="ctr"/>
        <c:lblOffset val="100"/>
        <c:noMultiLvlLbl val="0"/>
      </c:catAx>
      <c:valAx>
        <c:axId val="40599513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3444082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3F4B84-4497-4B4A-9D92-F697A30D098B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C3F09C-F775-442E-AFFF-F11EEE873022}">
      <dgm:prSet phldrT="[Text]"/>
      <dgm:spPr/>
      <dgm:t>
        <a:bodyPr/>
        <a:lstStyle/>
        <a:p>
          <a:r>
            <a:rPr lang="en-US" dirty="0"/>
            <a:t>But research shows that at this critical transition to high school</a:t>
          </a:r>
        </a:p>
      </dgm:t>
    </dgm:pt>
    <dgm:pt modelId="{7BBEDB18-9FFB-4C75-BE6D-C1800068C5D0}" type="parTrans" cxnId="{41855C0D-606D-46C6-9CC0-A4BD22EFA7B1}">
      <dgm:prSet/>
      <dgm:spPr/>
      <dgm:t>
        <a:bodyPr/>
        <a:lstStyle/>
        <a:p>
          <a:endParaRPr lang="en-US"/>
        </a:p>
      </dgm:t>
    </dgm:pt>
    <dgm:pt modelId="{631C8024-72FB-47D6-A129-A93E756A2FFA}" type="sibTrans" cxnId="{41855C0D-606D-46C6-9CC0-A4BD22EFA7B1}">
      <dgm:prSet/>
      <dgm:spPr/>
      <dgm:t>
        <a:bodyPr/>
        <a:lstStyle/>
        <a:p>
          <a:endParaRPr lang="en-US"/>
        </a:p>
      </dgm:t>
    </dgm:pt>
    <dgm:pt modelId="{3D585737-9CF4-4A25-9394-F7943805D4FD}">
      <dgm:prSet phldrT="[Text]"/>
      <dgm:spPr/>
      <dgm:t>
        <a:bodyPr/>
        <a:lstStyle/>
        <a:p>
          <a:r>
            <a:rPr lang="en-US" dirty="0"/>
            <a:t>School efforts to engage families tend to go down</a:t>
          </a:r>
        </a:p>
      </dgm:t>
    </dgm:pt>
    <dgm:pt modelId="{8845D1C6-7D3F-4E3F-8957-3C43C5701B5A}" type="parTrans" cxnId="{2A5F06CA-AB6F-47EC-B116-E1644024D742}">
      <dgm:prSet/>
      <dgm:spPr/>
      <dgm:t>
        <a:bodyPr/>
        <a:lstStyle/>
        <a:p>
          <a:endParaRPr lang="en-US"/>
        </a:p>
      </dgm:t>
    </dgm:pt>
    <dgm:pt modelId="{0D35993B-29CE-4EDF-9446-66968474EB8E}" type="sibTrans" cxnId="{2A5F06CA-AB6F-47EC-B116-E1644024D742}">
      <dgm:prSet/>
      <dgm:spPr/>
      <dgm:t>
        <a:bodyPr/>
        <a:lstStyle/>
        <a:p>
          <a:endParaRPr lang="en-US"/>
        </a:p>
      </dgm:t>
    </dgm:pt>
    <dgm:pt modelId="{EC4EB200-5177-415C-B7B6-6151788093D3}" type="pres">
      <dgm:prSet presAssocID="{E93F4B84-4497-4B4A-9D92-F697A30D098B}" presName="compositeShape" presStyleCnt="0">
        <dgm:presLayoutVars>
          <dgm:chMax val="2"/>
          <dgm:dir/>
          <dgm:resizeHandles val="exact"/>
        </dgm:presLayoutVars>
      </dgm:prSet>
      <dgm:spPr/>
    </dgm:pt>
    <dgm:pt modelId="{A2713716-56F7-4377-9F95-3E4954F4E01F}" type="pres">
      <dgm:prSet presAssocID="{73C3F09C-F775-442E-AFFF-F11EEE873022}" presName="upArrow" presStyleLbl="node1" presStyleIdx="0" presStyleCnt="2"/>
      <dgm:spPr/>
    </dgm:pt>
    <dgm:pt modelId="{BCB67BEE-0EBB-4A61-9FA4-08B409EC98C2}" type="pres">
      <dgm:prSet presAssocID="{73C3F09C-F775-442E-AFFF-F11EEE873022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4A7EA0B6-DB32-4A92-AA9B-927FF20594D1}" type="pres">
      <dgm:prSet presAssocID="{3D585737-9CF4-4A25-9394-F7943805D4FD}" presName="downArrow" presStyleLbl="node1" presStyleIdx="1" presStyleCnt="2"/>
      <dgm:spPr/>
    </dgm:pt>
    <dgm:pt modelId="{67447162-E4C4-4151-964C-26F9B376F688}" type="pres">
      <dgm:prSet presAssocID="{3D585737-9CF4-4A25-9394-F7943805D4FD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D4D93D08-F302-451D-B963-A86A8C767E10}" type="presOf" srcId="{E93F4B84-4497-4B4A-9D92-F697A30D098B}" destId="{EC4EB200-5177-415C-B7B6-6151788093D3}" srcOrd="0" destOrd="0" presId="urn:microsoft.com/office/officeart/2005/8/layout/arrow4"/>
    <dgm:cxn modelId="{41855C0D-606D-46C6-9CC0-A4BD22EFA7B1}" srcId="{E93F4B84-4497-4B4A-9D92-F697A30D098B}" destId="{73C3F09C-F775-442E-AFFF-F11EEE873022}" srcOrd="0" destOrd="0" parTransId="{7BBEDB18-9FFB-4C75-BE6D-C1800068C5D0}" sibTransId="{631C8024-72FB-47D6-A129-A93E756A2FFA}"/>
    <dgm:cxn modelId="{71F67E2E-FE5E-4EBB-9334-C35D7A58931C}" type="presOf" srcId="{73C3F09C-F775-442E-AFFF-F11EEE873022}" destId="{BCB67BEE-0EBB-4A61-9FA4-08B409EC98C2}" srcOrd="0" destOrd="0" presId="urn:microsoft.com/office/officeart/2005/8/layout/arrow4"/>
    <dgm:cxn modelId="{2A5F06CA-AB6F-47EC-B116-E1644024D742}" srcId="{E93F4B84-4497-4B4A-9D92-F697A30D098B}" destId="{3D585737-9CF4-4A25-9394-F7943805D4FD}" srcOrd="1" destOrd="0" parTransId="{8845D1C6-7D3F-4E3F-8957-3C43C5701B5A}" sibTransId="{0D35993B-29CE-4EDF-9446-66968474EB8E}"/>
    <dgm:cxn modelId="{132A77D2-5F38-4762-A1BA-D1288A490338}" type="presOf" srcId="{3D585737-9CF4-4A25-9394-F7943805D4FD}" destId="{67447162-E4C4-4151-964C-26F9B376F688}" srcOrd="0" destOrd="0" presId="urn:microsoft.com/office/officeart/2005/8/layout/arrow4"/>
    <dgm:cxn modelId="{8A8B31DC-CAFA-4630-814A-2D0233CF17A5}" type="presParOf" srcId="{EC4EB200-5177-415C-B7B6-6151788093D3}" destId="{A2713716-56F7-4377-9F95-3E4954F4E01F}" srcOrd="0" destOrd="0" presId="urn:microsoft.com/office/officeart/2005/8/layout/arrow4"/>
    <dgm:cxn modelId="{57C713CD-3A3A-47A5-B2A2-800E3110D7FB}" type="presParOf" srcId="{EC4EB200-5177-415C-B7B6-6151788093D3}" destId="{BCB67BEE-0EBB-4A61-9FA4-08B409EC98C2}" srcOrd="1" destOrd="0" presId="urn:microsoft.com/office/officeart/2005/8/layout/arrow4"/>
    <dgm:cxn modelId="{EA64E106-89C5-479D-B3D2-1DC7E3DEED01}" type="presParOf" srcId="{EC4EB200-5177-415C-B7B6-6151788093D3}" destId="{4A7EA0B6-DB32-4A92-AA9B-927FF20594D1}" srcOrd="2" destOrd="0" presId="urn:microsoft.com/office/officeart/2005/8/layout/arrow4"/>
    <dgm:cxn modelId="{325B29BE-2085-49FC-84C4-AACBBE032719}" type="presParOf" srcId="{EC4EB200-5177-415C-B7B6-6151788093D3}" destId="{67447162-E4C4-4151-964C-26F9B376F688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573309-A574-4CAD-AEFB-22E1AA5BE5E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B96282-4883-4087-99EA-9D97C6EA03ED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School</a:t>
          </a:r>
        </a:p>
      </dgm:t>
    </dgm:pt>
    <dgm:pt modelId="{6E37B99A-21C6-4BD7-8DB3-30DD80B7C241}" type="parTrans" cxnId="{0BD48A4B-0C0E-4A41-9E20-68B915C7641A}">
      <dgm:prSet/>
      <dgm:spPr/>
      <dgm:t>
        <a:bodyPr/>
        <a:lstStyle/>
        <a:p>
          <a:endParaRPr lang="en-US"/>
        </a:p>
      </dgm:t>
    </dgm:pt>
    <dgm:pt modelId="{5F2AE8FC-CD37-49E4-AD34-9CCD41A2B909}" type="sibTrans" cxnId="{0BD48A4B-0C0E-4A41-9E20-68B915C7641A}">
      <dgm:prSet/>
      <dgm:spPr/>
      <dgm:t>
        <a:bodyPr/>
        <a:lstStyle/>
        <a:p>
          <a:endParaRPr lang="en-US"/>
        </a:p>
      </dgm:t>
    </dgm:pt>
    <dgm:pt modelId="{AA7DE846-CD19-4822-AB2E-E1F699E54EDA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Improvement</a:t>
          </a:r>
        </a:p>
      </dgm:t>
    </dgm:pt>
    <dgm:pt modelId="{9E96C67B-07F6-4400-A248-95918C58A322}" type="parTrans" cxnId="{320245D9-2D01-48B3-8690-9C4AA74BCEB8}">
      <dgm:prSet/>
      <dgm:spPr/>
      <dgm:t>
        <a:bodyPr/>
        <a:lstStyle/>
        <a:p>
          <a:endParaRPr lang="en-US"/>
        </a:p>
      </dgm:t>
    </dgm:pt>
    <dgm:pt modelId="{0502B191-2E0E-4332-99D7-1FA519414F24}" type="sibTrans" cxnId="{320245D9-2D01-48B3-8690-9C4AA74BCEB8}">
      <dgm:prSet/>
      <dgm:spPr/>
      <dgm:t>
        <a:bodyPr/>
        <a:lstStyle/>
        <a:p>
          <a:endParaRPr lang="en-US"/>
        </a:p>
      </dgm:t>
    </dgm:pt>
    <dgm:pt modelId="{6E87E9EA-69A3-4B79-8036-9323A84E153D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Plan</a:t>
          </a:r>
        </a:p>
      </dgm:t>
    </dgm:pt>
    <dgm:pt modelId="{16B41676-E092-41B9-B688-708A3E24E8EA}" type="parTrans" cxnId="{1649F2CC-189B-45B5-B651-FF889C527E77}">
      <dgm:prSet/>
      <dgm:spPr/>
      <dgm:t>
        <a:bodyPr/>
        <a:lstStyle/>
        <a:p>
          <a:endParaRPr lang="en-US"/>
        </a:p>
      </dgm:t>
    </dgm:pt>
    <dgm:pt modelId="{36458554-FB80-4A1F-B6BE-322E0064EF15}" type="sibTrans" cxnId="{1649F2CC-189B-45B5-B651-FF889C527E77}">
      <dgm:prSet/>
      <dgm:spPr/>
      <dgm:t>
        <a:bodyPr/>
        <a:lstStyle/>
        <a:p>
          <a:endParaRPr lang="en-US"/>
        </a:p>
      </dgm:t>
    </dgm:pt>
    <dgm:pt modelId="{35CEB2D2-3685-4ED3-840A-9B09842DDF72}" type="pres">
      <dgm:prSet presAssocID="{B8573309-A574-4CAD-AEFB-22E1AA5BE5E3}" presName="linear" presStyleCnt="0">
        <dgm:presLayoutVars>
          <dgm:dir/>
          <dgm:animLvl val="lvl"/>
          <dgm:resizeHandles val="exact"/>
        </dgm:presLayoutVars>
      </dgm:prSet>
      <dgm:spPr/>
    </dgm:pt>
    <dgm:pt modelId="{A5B85522-0751-45E5-B4CC-54A95CB34EFA}" type="pres">
      <dgm:prSet presAssocID="{B3B96282-4883-4087-99EA-9D97C6EA03ED}" presName="parentLin" presStyleCnt="0"/>
      <dgm:spPr/>
    </dgm:pt>
    <dgm:pt modelId="{CD20C41A-DC61-4478-AEA1-F17A00AC9A9D}" type="pres">
      <dgm:prSet presAssocID="{B3B96282-4883-4087-99EA-9D97C6EA03ED}" presName="parentLeftMargin" presStyleLbl="node1" presStyleIdx="0" presStyleCnt="3"/>
      <dgm:spPr/>
    </dgm:pt>
    <dgm:pt modelId="{3B7F2FAF-E69D-4977-AFC6-C7D42F96424A}" type="pres">
      <dgm:prSet presAssocID="{B3B96282-4883-4087-99EA-9D97C6EA03E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126EEBA-0708-4515-B397-E8995250423A}" type="pres">
      <dgm:prSet presAssocID="{B3B96282-4883-4087-99EA-9D97C6EA03ED}" presName="negativeSpace" presStyleCnt="0"/>
      <dgm:spPr/>
    </dgm:pt>
    <dgm:pt modelId="{C388E38D-DADE-496C-9C33-B95ED6E6A131}" type="pres">
      <dgm:prSet presAssocID="{B3B96282-4883-4087-99EA-9D97C6EA03ED}" presName="childText" presStyleLbl="conFgAcc1" presStyleIdx="0" presStyleCnt="3">
        <dgm:presLayoutVars>
          <dgm:bulletEnabled val="1"/>
        </dgm:presLayoutVars>
      </dgm:prSet>
      <dgm:spPr/>
    </dgm:pt>
    <dgm:pt modelId="{731D1A9B-53CA-4094-93DE-F33F12213912}" type="pres">
      <dgm:prSet presAssocID="{5F2AE8FC-CD37-49E4-AD34-9CCD41A2B909}" presName="spaceBetweenRectangles" presStyleCnt="0"/>
      <dgm:spPr/>
    </dgm:pt>
    <dgm:pt modelId="{CEF21FE5-AB0E-450A-88BE-58CF1FE29897}" type="pres">
      <dgm:prSet presAssocID="{AA7DE846-CD19-4822-AB2E-E1F699E54EDA}" presName="parentLin" presStyleCnt="0"/>
      <dgm:spPr/>
    </dgm:pt>
    <dgm:pt modelId="{D2FA100D-3177-4208-9EAF-4F9D9291246B}" type="pres">
      <dgm:prSet presAssocID="{AA7DE846-CD19-4822-AB2E-E1F699E54EDA}" presName="parentLeftMargin" presStyleLbl="node1" presStyleIdx="0" presStyleCnt="3"/>
      <dgm:spPr/>
    </dgm:pt>
    <dgm:pt modelId="{430BB314-277F-4A6C-8C9F-74E9B4357CF5}" type="pres">
      <dgm:prSet presAssocID="{AA7DE846-CD19-4822-AB2E-E1F699E54ED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B711BBB-E668-4523-909F-043411BE055C}" type="pres">
      <dgm:prSet presAssocID="{AA7DE846-CD19-4822-AB2E-E1F699E54EDA}" presName="negativeSpace" presStyleCnt="0"/>
      <dgm:spPr/>
    </dgm:pt>
    <dgm:pt modelId="{1B6203AF-1A6B-4AD7-B0E0-1CC58569DE5D}" type="pres">
      <dgm:prSet presAssocID="{AA7DE846-CD19-4822-AB2E-E1F699E54EDA}" presName="childText" presStyleLbl="conFgAcc1" presStyleIdx="1" presStyleCnt="3">
        <dgm:presLayoutVars>
          <dgm:bulletEnabled val="1"/>
        </dgm:presLayoutVars>
      </dgm:prSet>
      <dgm:spPr/>
    </dgm:pt>
    <dgm:pt modelId="{00B47871-FC01-4625-9FE0-80B12898CD0C}" type="pres">
      <dgm:prSet presAssocID="{0502B191-2E0E-4332-99D7-1FA519414F24}" presName="spaceBetweenRectangles" presStyleCnt="0"/>
      <dgm:spPr/>
    </dgm:pt>
    <dgm:pt modelId="{14CA0752-6F73-43A5-B267-A19EA0287B9F}" type="pres">
      <dgm:prSet presAssocID="{6E87E9EA-69A3-4B79-8036-9323A84E153D}" presName="parentLin" presStyleCnt="0"/>
      <dgm:spPr/>
    </dgm:pt>
    <dgm:pt modelId="{DA65E754-7643-45F2-96DE-FA6A23B3BAEE}" type="pres">
      <dgm:prSet presAssocID="{6E87E9EA-69A3-4B79-8036-9323A84E153D}" presName="parentLeftMargin" presStyleLbl="node1" presStyleIdx="1" presStyleCnt="3"/>
      <dgm:spPr/>
    </dgm:pt>
    <dgm:pt modelId="{02345CB1-30C0-4B0C-B089-792856A93CDE}" type="pres">
      <dgm:prSet presAssocID="{6E87E9EA-69A3-4B79-8036-9323A84E153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29BFBD2-83BA-4B85-A1C6-56E3DE4FB876}" type="pres">
      <dgm:prSet presAssocID="{6E87E9EA-69A3-4B79-8036-9323A84E153D}" presName="negativeSpace" presStyleCnt="0"/>
      <dgm:spPr/>
    </dgm:pt>
    <dgm:pt modelId="{C3A7A9CD-D1B6-4BCB-BCC8-00BE68883079}" type="pres">
      <dgm:prSet presAssocID="{6E87E9EA-69A3-4B79-8036-9323A84E153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DE9301D-35F2-453B-B44D-8BABF62D5581}" type="presOf" srcId="{B8573309-A574-4CAD-AEFB-22E1AA5BE5E3}" destId="{35CEB2D2-3685-4ED3-840A-9B09842DDF72}" srcOrd="0" destOrd="0" presId="urn:microsoft.com/office/officeart/2005/8/layout/list1"/>
    <dgm:cxn modelId="{6A29FA2F-A412-4F52-9A17-C325EE17EFAF}" type="presOf" srcId="{6E87E9EA-69A3-4B79-8036-9323A84E153D}" destId="{DA65E754-7643-45F2-96DE-FA6A23B3BAEE}" srcOrd="0" destOrd="0" presId="urn:microsoft.com/office/officeart/2005/8/layout/list1"/>
    <dgm:cxn modelId="{0BD48A4B-0C0E-4A41-9E20-68B915C7641A}" srcId="{B8573309-A574-4CAD-AEFB-22E1AA5BE5E3}" destId="{B3B96282-4883-4087-99EA-9D97C6EA03ED}" srcOrd="0" destOrd="0" parTransId="{6E37B99A-21C6-4BD7-8DB3-30DD80B7C241}" sibTransId="{5F2AE8FC-CD37-49E4-AD34-9CCD41A2B909}"/>
    <dgm:cxn modelId="{AEE8556C-CCD7-48F6-ACCF-4AE3ED5DA02F}" type="presOf" srcId="{AA7DE846-CD19-4822-AB2E-E1F699E54EDA}" destId="{430BB314-277F-4A6C-8C9F-74E9B4357CF5}" srcOrd="1" destOrd="0" presId="urn:microsoft.com/office/officeart/2005/8/layout/list1"/>
    <dgm:cxn modelId="{1649F2CC-189B-45B5-B651-FF889C527E77}" srcId="{B8573309-A574-4CAD-AEFB-22E1AA5BE5E3}" destId="{6E87E9EA-69A3-4B79-8036-9323A84E153D}" srcOrd="2" destOrd="0" parTransId="{16B41676-E092-41B9-B688-708A3E24E8EA}" sibTransId="{36458554-FB80-4A1F-B6BE-322E0064EF15}"/>
    <dgm:cxn modelId="{D2BFFCCC-426A-4386-A9DC-D93E8C6A6DBC}" type="presOf" srcId="{AA7DE846-CD19-4822-AB2E-E1F699E54EDA}" destId="{D2FA100D-3177-4208-9EAF-4F9D9291246B}" srcOrd="0" destOrd="0" presId="urn:microsoft.com/office/officeart/2005/8/layout/list1"/>
    <dgm:cxn modelId="{674355D4-EC8B-453E-9DFA-95BA8F64FD94}" type="presOf" srcId="{B3B96282-4883-4087-99EA-9D97C6EA03ED}" destId="{CD20C41A-DC61-4478-AEA1-F17A00AC9A9D}" srcOrd="0" destOrd="0" presId="urn:microsoft.com/office/officeart/2005/8/layout/list1"/>
    <dgm:cxn modelId="{320245D9-2D01-48B3-8690-9C4AA74BCEB8}" srcId="{B8573309-A574-4CAD-AEFB-22E1AA5BE5E3}" destId="{AA7DE846-CD19-4822-AB2E-E1F699E54EDA}" srcOrd="1" destOrd="0" parTransId="{9E96C67B-07F6-4400-A248-95918C58A322}" sibTransId="{0502B191-2E0E-4332-99D7-1FA519414F24}"/>
    <dgm:cxn modelId="{B053FFE3-7A3F-43A9-99EC-F456D89337FC}" type="presOf" srcId="{B3B96282-4883-4087-99EA-9D97C6EA03ED}" destId="{3B7F2FAF-E69D-4977-AFC6-C7D42F96424A}" srcOrd="1" destOrd="0" presId="urn:microsoft.com/office/officeart/2005/8/layout/list1"/>
    <dgm:cxn modelId="{3967F4EF-229E-423C-8BE1-7C2868346436}" type="presOf" srcId="{6E87E9EA-69A3-4B79-8036-9323A84E153D}" destId="{02345CB1-30C0-4B0C-B089-792856A93CDE}" srcOrd="1" destOrd="0" presId="urn:microsoft.com/office/officeart/2005/8/layout/list1"/>
    <dgm:cxn modelId="{A9A00425-0982-4251-81FF-57D0E69F658D}" type="presParOf" srcId="{35CEB2D2-3685-4ED3-840A-9B09842DDF72}" destId="{A5B85522-0751-45E5-B4CC-54A95CB34EFA}" srcOrd="0" destOrd="0" presId="urn:microsoft.com/office/officeart/2005/8/layout/list1"/>
    <dgm:cxn modelId="{2AA6EC44-69CF-4237-B2E6-7D1128401EFB}" type="presParOf" srcId="{A5B85522-0751-45E5-B4CC-54A95CB34EFA}" destId="{CD20C41A-DC61-4478-AEA1-F17A00AC9A9D}" srcOrd="0" destOrd="0" presId="urn:microsoft.com/office/officeart/2005/8/layout/list1"/>
    <dgm:cxn modelId="{0648347D-1073-494D-A1B2-6BB446DBF450}" type="presParOf" srcId="{A5B85522-0751-45E5-B4CC-54A95CB34EFA}" destId="{3B7F2FAF-E69D-4977-AFC6-C7D42F96424A}" srcOrd="1" destOrd="0" presId="urn:microsoft.com/office/officeart/2005/8/layout/list1"/>
    <dgm:cxn modelId="{54888DED-662C-43CA-94DF-38CB6E88E07B}" type="presParOf" srcId="{35CEB2D2-3685-4ED3-840A-9B09842DDF72}" destId="{D126EEBA-0708-4515-B397-E8995250423A}" srcOrd="1" destOrd="0" presId="urn:microsoft.com/office/officeart/2005/8/layout/list1"/>
    <dgm:cxn modelId="{185D9B4E-2DCD-428B-A0D8-A04758405977}" type="presParOf" srcId="{35CEB2D2-3685-4ED3-840A-9B09842DDF72}" destId="{C388E38D-DADE-496C-9C33-B95ED6E6A131}" srcOrd="2" destOrd="0" presId="urn:microsoft.com/office/officeart/2005/8/layout/list1"/>
    <dgm:cxn modelId="{3CDB6781-5CA0-43C3-9534-D9B394BE5233}" type="presParOf" srcId="{35CEB2D2-3685-4ED3-840A-9B09842DDF72}" destId="{731D1A9B-53CA-4094-93DE-F33F12213912}" srcOrd="3" destOrd="0" presId="urn:microsoft.com/office/officeart/2005/8/layout/list1"/>
    <dgm:cxn modelId="{6819AAE3-3B36-4453-9695-1D7F9C4B0273}" type="presParOf" srcId="{35CEB2D2-3685-4ED3-840A-9B09842DDF72}" destId="{CEF21FE5-AB0E-450A-88BE-58CF1FE29897}" srcOrd="4" destOrd="0" presId="urn:microsoft.com/office/officeart/2005/8/layout/list1"/>
    <dgm:cxn modelId="{EA4D398A-BF89-427C-AA69-A25053690049}" type="presParOf" srcId="{CEF21FE5-AB0E-450A-88BE-58CF1FE29897}" destId="{D2FA100D-3177-4208-9EAF-4F9D9291246B}" srcOrd="0" destOrd="0" presId="urn:microsoft.com/office/officeart/2005/8/layout/list1"/>
    <dgm:cxn modelId="{D6692331-853E-4914-B1C8-D1E34767FC00}" type="presParOf" srcId="{CEF21FE5-AB0E-450A-88BE-58CF1FE29897}" destId="{430BB314-277F-4A6C-8C9F-74E9B4357CF5}" srcOrd="1" destOrd="0" presId="urn:microsoft.com/office/officeart/2005/8/layout/list1"/>
    <dgm:cxn modelId="{408837A1-BC52-42EE-A00C-AD3B56E9F99D}" type="presParOf" srcId="{35CEB2D2-3685-4ED3-840A-9B09842DDF72}" destId="{6B711BBB-E668-4523-909F-043411BE055C}" srcOrd="5" destOrd="0" presId="urn:microsoft.com/office/officeart/2005/8/layout/list1"/>
    <dgm:cxn modelId="{5C53C244-E163-4CB2-A376-D39B33F93858}" type="presParOf" srcId="{35CEB2D2-3685-4ED3-840A-9B09842DDF72}" destId="{1B6203AF-1A6B-4AD7-B0E0-1CC58569DE5D}" srcOrd="6" destOrd="0" presId="urn:microsoft.com/office/officeart/2005/8/layout/list1"/>
    <dgm:cxn modelId="{72898A66-29FF-4AE9-8257-0D11D2F0FA7A}" type="presParOf" srcId="{35CEB2D2-3685-4ED3-840A-9B09842DDF72}" destId="{00B47871-FC01-4625-9FE0-80B12898CD0C}" srcOrd="7" destOrd="0" presId="urn:microsoft.com/office/officeart/2005/8/layout/list1"/>
    <dgm:cxn modelId="{3B4A1621-826D-4B22-8035-52EEF73FE845}" type="presParOf" srcId="{35CEB2D2-3685-4ED3-840A-9B09842DDF72}" destId="{14CA0752-6F73-43A5-B267-A19EA0287B9F}" srcOrd="8" destOrd="0" presId="urn:microsoft.com/office/officeart/2005/8/layout/list1"/>
    <dgm:cxn modelId="{C664A089-1468-4AD5-AC24-7C21E17538BB}" type="presParOf" srcId="{14CA0752-6F73-43A5-B267-A19EA0287B9F}" destId="{DA65E754-7643-45F2-96DE-FA6A23B3BAEE}" srcOrd="0" destOrd="0" presId="urn:microsoft.com/office/officeart/2005/8/layout/list1"/>
    <dgm:cxn modelId="{657FF11E-EA6F-4F2C-94E0-594AB436AFF0}" type="presParOf" srcId="{14CA0752-6F73-43A5-B267-A19EA0287B9F}" destId="{02345CB1-30C0-4B0C-B089-792856A93CDE}" srcOrd="1" destOrd="0" presId="urn:microsoft.com/office/officeart/2005/8/layout/list1"/>
    <dgm:cxn modelId="{598437CF-AE55-4444-95E8-8372322FF79F}" type="presParOf" srcId="{35CEB2D2-3685-4ED3-840A-9B09842DDF72}" destId="{C29BFBD2-83BA-4B85-A1C6-56E3DE4FB876}" srcOrd="9" destOrd="0" presId="urn:microsoft.com/office/officeart/2005/8/layout/list1"/>
    <dgm:cxn modelId="{56A466D2-E0F4-47DB-A6C4-02E8F9AA7C5C}" type="presParOf" srcId="{35CEB2D2-3685-4ED3-840A-9B09842DDF72}" destId="{C3A7A9CD-D1B6-4BCB-BCC8-00BE6888307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13716-56F7-4377-9F95-3E4954F4E01F}">
      <dsp:nvSpPr>
        <dsp:cNvPr id="0" name=""/>
        <dsp:cNvSpPr/>
      </dsp:nvSpPr>
      <dsp:spPr>
        <a:xfrm>
          <a:off x="4023" y="0"/>
          <a:ext cx="2414016" cy="2458212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67BEE-0EBB-4A61-9FA4-08B409EC98C2}">
      <dsp:nvSpPr>
        <dsp:cNvPr id="0" name=""/>
        <dsp:cNvSpPr/>
      </dsp:nvSpPr>
      <dsp:spPr>
        <a:xfrm>
          <a:off x="2490459" y="0"/>
          <a:ext cx="4096512" cy="2458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0" rIns="270256" bIns="270256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But research shows that at this critical transition to high school</a:t>
          </a:r>
        </a:p>
      </dsp:txBody>
      <dsp:txXfrm>
        <a:off x="2490459" y="0"/>
        <a:ext cx="4096512" cy="2458212"/>
      </dsp:txXfrm>
    </dsp:sp>
    <dsp:sp modelId="{4A7EA0B6-DB32-4A92-AA9B-927FF20594D1}">
      <dsp:nvSpPr>
        <dsp:cNvPr id="0" name=""/>
        <dsp:cNvSpPr/>
      </dsp:nvSpPr>
      <dsp:spPr>
        <a:xfrm>
          <a:off x="728228" y="2663063"/>
          <a:ext cx="2414016" cy="2458212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47162-E4C4-4151-964C-26F9B376F688}">
      <dsp:nvSpPr>
        <dsp:cNvPr id="0" name=""/>
        <dsp:cNvSpPr/>
      </dsp:nvSpPr>
      <dsp:spPr>
        <a:xfrm>
          <a:off x="3214664" y="2663063"/>
          <a:ext cx="4096512" cy="2458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0" rIns="270256" bIns="270256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School efforts to engage families tend to go down</a:t>
          </a:r>
        </a:p>
      </dsp:txBody>
      <dsp:txXfrm>
        <a:off x="3214664" y="2663063"/>
        <a:ext cx="4096512" cy="24582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8E38D-DADE-496C-9C33-B95ED6E6A131}">
      <dsp:nvSpPr>
        <dsp:cNvPr id="0" name=""/>
        <dsp:cNvSpPr/>
      </dsp:nvSpPr>
      <dsp:spPr>
        <a:xfrm>
          <a:off x="0" y="494488"/>
          <a:ext cx="347503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F2FAF-E69D-4977-AFC6-C7D42F96424A}">
      <dsp:nvSpPr>
        <dsp:cNvPr id="0" name=""/>
        <dsp:cNvSpPr/>
      </dsp:nvSpPr>
      <dsp:spPr>
        <a:xfrm>
          <a:off x="173751" y="51688"/>
          <a:ext cx="2432526" cy="885600"/>
        </a:xfrm>
        <a:prstGeom prst="roundRect">
          <a:avLst/>
        </a:prstGeom>
        <a:solidFill>
          <a:srgbClr val="7030A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944" tIns="0" rIns="9194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School</a:t>
          </a:r>
        </a:p>
      </dsp:txBody>
      <dsp:txXfrm>
        <a:off x="216982" y="94919"/>
        <a:ext cx="2346064" cy="799138"/>
      </dsp:txXfrm>
    </dsp:sp>
    <dsp:sp modelId="{1B6203AF-1A6B-4AD7-B0E0-1CC58569DE5D}">
      <dsp:nvSpPr>
        <dsp:cNvPr id="0" name=""/>
        <dsp:cNvSpPr/>
      </dsp:nvSpPr>
      <dsp:spPr>
        <a:xfrm>
          <a:off x="0" y="1855288"/>
          <a:ext cx="347503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BB314-277F-4A6C-8C9F-74E9B4357CF5}">
      <dsp:nvSpPr>
        <dsp:cNvPr id="0" name=""/>
        <dsp:cNvSpPr/>
      </dsp:nvSpPr>
      <dsp:spPr>
        <a:xfrm>
          <a:off x="173751" y="1412488"/>
          <a:ext cx="2432526" cy="885600"/>
        </a:xfrm>
        <a:prstGeom prst="roundRect">
          <a:avLst/>
        </a:prstGeom>
        <a:solidFill>
          <a:srgbClr val="7030A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944" tIns="0" rIns="9194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Improvement</a:t>
          </a:r>
        </a:p>
      </dsp:txBody>
      <dsp:txXfrm>
        <a:off x="216982" y="1455719"/>
        <a:ext cx="2346064" cy="799138"/>
      </dsp:txXfrm>
    </dsp:sp>
    <dsp:sp modelId="{C3A7A9CD-D1B6-4BCB-BCC8-00BE68883079}">
      <dsp:nvSpPr>
        <dsp:cNvPr id="0" name=""/>
        <dsp:cNvSpPr/>
      </dsp:nvSpPr>
      <dsp:spPr>
        <a:xfrm>
          <a:off x="0" y="3216088"/>
          <a:ext cx="347503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345CB1-30C0-4B0C-B089-792856A93CDE}">
      <dsp:nvSpPr>
        <dsp:cNvPr id="0" name=""/>
        <dsp:cNvSpPr/>
      </dsp:nvSpPr>
      <dsp:spPr>
        <a:xfrm>
          <a:off x="173751" y="2773288"/>
          <a:ext cx="2432526" cy="885600"/>
        </a:xfrm>
        <a:prstGeom prst="roundRect">
          <a:avLst/>
        </a:prstGeom>
        <a:solidFill>
          <a:srgbClr val="7030A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944" tIns="0" rIns="9194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Plan</a:t>
          </a:r>
        </a:p>
      </dsp:txBody>
      <dsp:txXfrm>
        <a:off x="216982" y="2816519"/>
        <a:ext cx="2346064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0.40962</cdr:x>
      <cdr:y>0.9533</cdr:y>
    </cdr:from>
    <cdr:to>
      <cdr:x>0.54808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28825" y="3305174"/>
          <a:ext cx="685800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0.07407</cdr:x>
      <cdr:y>0.01684</cdr:y>
    </cdr:from>
    <cdr:to>
      <cdr:x>0.84259</cdr:x>
      <cdr:y>0.26938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09566" y="76217"/>
          <a:ext cx="6324613" cy="1142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/>
            <a:t>Percent Graduating on Time, by Number of 9</a:t>
          </a:r>
          <a:r>
            <a:rPr lang="en-US" sz="2000" b="1" baseline="30000" dirty="0"/>
            <a:t>th</a:t>
          </a:r>
          <a:r>
            <a:rPr lang="en-US" sz="2000" b="1" dirty="0"/>
            <a:t> Grade Course Failures</a:t>
          </a:r>
        </a:p>
        <a:p xmlns:a="http://schemas.openxmlformats.org/drawingml/2006/main">
          <a:pPr algn="ctr"/>
          <a:r>
            <a:rPr lang="en-US" sz="2000" b="1" dirty="0"/>
            <a:t>(Data from another urban district)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B2803-B458-4143-8DA3-1C0CC180762E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4BD28-4526-4AE1-93F9-C29AB182F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64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8B15AC6-4A5A-4D79-8255-4C50D0E710AF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278E8C85-D3FF-4CFA-8535-48A5E426C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25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  <a:cs typeface="+mn-cs"/>
              </a:rPr>
              <a:t>A key foundation of understanding of my presentation is a general understanding of the Cycle of Inquiry Process: this is consistent with the AWSP, Danielson, and Keeping our Promise Action Plan which cycles of inquiry require a disciplined approach to thinking, questioning, and acting all of which is consistent with the Keeping our Promise Action Plan (explicit connections to what we are already doing, learning).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In relation to the Promise Action Plan, Cycles of Inquiry work is aligned to creating a systemic approach to aligning gap closing strategies into an effective, coherent, system-wide approach (the case for urgent action).  A cycle of inquiry approach to adult learning centered on outcomes for all students, specifically traditionally marginalized and underperforming populations is a systems-wide response of the Action Plan.  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ea typeface="+mn-ea"/>
                <a:cs typeface="+mn-cs"/>
              </a:rPr>
              <a:t>The parts of the </a:t>
            </a:r>
            <a:r>
              <a:rPr lang="en-US" b="1" dirty="0">
                <a:ea typeface="+mn-ea"/>
                <a:cs typeface="+mn-cs"/>
              </a:rPr>
              <a:t>Cycle of Inquiry Process </a:t>
            </a:r>
            <a:r>
              <a:rPr lang="en-US" dirty="0">
                <a:ea typeface="+mn-ea"/>
                <a:cs typeface="+mn-cs"/>
              </a:rPr>
              <a:t>are highlighted here:  Starting with a problem of practice, developing a theory of action, collecting and using evidence of progress, taking action, and understanding what happened.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  <a:p>
            <a:pPr>
              <a:defRPr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ea typeface="+mn-ea"/>
                <a:cs typeface="+mn-cs"/>
              </a:rPr>
              <a:t>Honig and Ishimaru, 2013</a:t>
            </a:r>
          </a:p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189F35B-5BDA-B044-A0F4-F48D91F20562}" type="slidenum">
              <a:rPr lang="en-US" sz="1200"/>
              <a:pPr eaLnBrk="1" hangingPunct="1"/>
              <a:t>26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7593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reativegem_designs/7088721715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aliem.com/2016/team-based-learning-2016-jgme-aliem-hot-topics-in-medical-education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toolkit.me/2013/04/26/the-5-minute-lesson-plan-success-story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toolkit.me/2013/04/26/the-5-minute-lesson-plan-success-story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munity_Network_Projects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ers.egfi-k12.org/opinions-differ-on-teacher-evaluation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schoolnews.com/2016/05/19/resource-gap-may-be-key-to-closing-achievement-gap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032" y="2165956"/>
            <a:ext cx="7315200" cy="3255264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Corbel" panose="020B0503020204020204" pitchFamily="34" charset="0"/>
              </a:rPr>
              <a:t>Improving 9</a:t>
            </a:r>
            <a:r>
              <a:rPr lang="en-US" sz="4800" b="1" baseline="30000" dirty="0">
                <a:solidFill>
                  <a:schemeClr val="tx1"/>
                </a:solidFill>
                <a:latin typeface="Corbel" panose="020B0503020204020204" pitchFamily="34" charset="0"/>
              </a:rPr>
              <a:t>th</a:t>
            </a:r>
            <a:r>
              <a:rPr lang="en-US" sz="4800" b="1" dirty="0">
                <a:solidFill>
                  <a:schemeClr val="tx1"/>
                </a:solidFill>
                <a:latin typeface="Corbel" panose="020B0503020204020204" pitchFamily="34" charset="0"/>
              </a:rPr>
              <a:t> Grade Student Outcomes</a:t>
            </a:r>
            <a:br>
              <a:rPr lang="en-US" sz="4800" b="1" dirty="0">
                <a:solidFill>
                  <a:schemeClr val="tx1"/>
                </a:solidFill>
                <a:latin typeface="Corbel" panose="020B0503020204020204" pitchFamily="34" charset="0"/>
              </a:rPr>
            </a:br>
            <a:br>
              <a:rPr lang="en-US" sz="4800" b="1" dirty="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en-US" sz="4800" b="1" dirty="0">
                <a:solidFill>
                  <a:schemeClr val="tx1"/>
                </a:solidFill>
                <a:latin typeface="Corbel" panose="020B0503020204020204" pitchFamily="34" charset="0"/>
              </a:rPr>
              <a:t>The Why, What and How </a:t>
            </a:r>
            <a:br>
              <a:rPr lang="en-US" sz="4800" b="1" dirty="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en-US" sz="4800" b="1" dirty="0">
                <a:solidFill>
                  <a:schemeClr val="tx1"/>
                </a:solidFill>
                <a:latin typeface="Corbel" panose="020B0503020204020204" pitchFamily="34" charset="0"/>
              </a:rPr>
              <a:t>of Secondary Family Engagement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83" y="3112334"/>
            <a:ext cx="2633755" cy="1828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24195" r="14265" b="32135"/>
          <a:stretch/>
        </p:blipFill>
        <p:spPr>
          <a:xfrm>
            <a:off x="9425383" y="1973955"/>
            <a:ext cx="2560576" cy="90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80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B9768-31FC-4B2D-A0F8-CF116BE1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groups brainstorm together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63543C-5533-43BE-99DC-237E0D33F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76603" y="522069"/>
            <a:ext cx="5202951" cy="520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55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Large Group Sharing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42" y="1432561"/>
            <a:ext cx="7581418" cy="3992880"/>
          </a:xfr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24195" r="14265" b="32135"/>
          <a:stretch/>
        </p:blipFill>
        <p:spPr>
          <a:xfrm>
            <a:off x="9018954" y="5794391"/>
            <a:ext cx="2165514" cy="7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56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WHAT FAMILIES NEED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1" y="261858"/>
            <a:ext cx="8473439" cy="6253481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Graduation requirements</a:t>
            </a:r>
          </a:p>
          <a:p>
            <a:r>
              <a:rPr lang="en-US" sz="2600" dirty="0">
                <a:solidFill>
                  <a:schemeClr val="tx1"/>
                </a:solidFill>
              </a:rPr>
              <a:t>Required 9</a:t>
            </a:r>
            <a:r>
              <a:rPr lang="en-US" sz="2600" baseline="30000" dirty="0">
                <a:solidFill>
                  <a:schemeClr val="tx1"/>
                </a:solidFill>
              </a:rPr>
              <a:t>th</a:t>
            </a:r>
            <a:r>
              <a:rPr lang="en-US" sz="2600" dirty="0">
                <a:solidFill>
                  <a:schemeClr val="tx1"/>
                </a:solidFill>
              </a:rPr>
              <a:t> grade classes and required classes for college</a:t>
            </a:r>
          </a:p>
          <a:p>
            <a:r>
              <a:rPr lang="en-US" sz="2600" dirty="0">
                <a:solidFill>
                  <a:schemeClr val="tx1"/>
                </a:solidFill>
              </a:rPr>
              <a:t>How 9</a:t>
            </a:r>
            <a:r>
              <a:rPr lang="en-US" sz="2600" baseline="30000" dirty="0">
                <a:solidFill>
                  <a:schemeClr val="tx1"/>
                </a:solidFill>
              </a:rPr>
              <a:t>th</a:t>
            </a:r>
            <a:r>
              <a:rPr lang="en-US" sz="2600" dirty="0">
                <a:solidFill>
                  <a:schemeClr val="tx1"/>
                </a:solidFill>
              </a:rPr>
              <a:t> grade math or foreign language placement determined</a:t>
            </a:r>
          </a:p>
          <a:p>
            <a:r>
              <a:rPr lang="en-US" sz="2600" dirty="0">
                <a:solidFill>
                  <a:schemeClr val="tx1"/>
                </a:solidFill>
              </a:rPr>
              <a:t>Who to contact for specific questions</a:t>
            </a:r>
          </a:p>
          <a:p>
            <a:r>
              <a:rPr lang="en-US" sz="2600" dirty="0">
                <a:solidFill>
                  <a:schemeClr val="tx1"/>
                </a:solidFill>
              </a:rPr>
              <a:t>How students can make up missed work during absence</a:t>
            </a:r>
          </a:p>
          <a:p>
            <a:r>
              <a:rPr lang="en-US" sz="2600" dirty="0">
                <a:solidFill>
                  <a:schemeClr val="tx1"/>
                </a:solidFill>
              </a:rPr>
              <a:t>What resources are available to help students with coursework/homework</a:t>
            </a:r>
          </a:p>
          <a:p>
            <a:r>
              <a:rPr lang="en-US" sz="2600" dirty="0">
                <a:solidFill>
                  <a:schemeClr val="tx1"/>
                </a:solidFill>
              </a:rPr>
              <a:t>Information about career and technical education options during high school and required prerequisites</a:t>
            </a:r>
          </a:p>
          <a:p>
            <a:r>
              <a:rPr lang="en-US" sz="2600" dirty="0">
                <a:solidFill>
                  <a:schemeClr val="tx1"/>
                </a:solidFill>
              </a:rPr>
              <a:t>How do students recover credits from failed courses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24195" r="14265" b="32135"/>
          <a:stretch/>
        </p:blipFill>
        <p:spPr>
          <a:xfrm>
            <a:off x="9526953" y="6014455"/>
            <a:ext cx="2162021" cy="76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1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CAN FAMILIES FIND INFOR-MATION EASILY?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1" y="101599"/>
            <a:ext cx="8473439" cy="6253481"/>
          </a:xfrm>
          <a:ln w="1270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tx1"/>
                </a:solidFill>
              </a:rPr>
              <a:t>Ask yourselves: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tx1"/>
                </a:solidFill>
              </a:rPr>
              <a:t>Is it easy for 9</a:t>
            </a:r>
            <a:r>
              <a:rPr lang="en-US" sz="3600" b="1" baseline="30000" dirty="0">
                <a:solidFill>
                  <a:schemeClr val="tx1"/>
                </a:solidFill>
              </a:rPr>
              <a:t>th</a:t>
            </a:r>
            <a:r>
              <a:rPr lang="en-US" sz="3600" b="1" dirty="0">
                <a:solidFill>
                  <a:schemeClr val="tx1"/>
                </a:solidFill>
              </a:rPr>
              <a:t> grade parents to find all the information they need?</a:t>
            </a:r>
          </a:p>
          <a:p>
            <a:pPr marL="0" indent="0" algn="ctr">
              <a:buNone/>
            </a:pPr>
            <a:endParaRPr lang="en-US" sz="3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tx1"/>
                </a:solidFill>
              </a:rPr>
              <a:t>How do you find out what parents need?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24195" r="14265" b="32135"/>
          <a:stretch/>
        </p:blipFill>
        <p:spPr>
          <a:xfrm>
            <a:off x="9526953" y="6014455"/>
            <a:ext cx="2162021" cy="76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8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Small Group Discussion about Families’</a:t>
            </a: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Information Needs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24195" r="14265" b="32135"/>
          <a:stretch/>
        </p:blipFill>
        <p:spPr>
          <a:xfrm>
            <a:off x="9526953" y="6014455"/>
            <a:ext cx="2162021" cy="762826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1D79B3E-412B-4327-A918-3867AB163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68738" y="1138237"/>
            <a:ext cx="7315200" cy="45720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792E4F-4AAE-487D-AF32-D38FCC51554A}"/>
              </a:ext>
            </a:extLst>
          </p:cNvPr>
          <p:cNvSpPr txBox="1"/>
          <p:nvPr/>
        </p:nvSpPr>
        <p:spPr>
          <a:xfrm>
            <a:off x="3868738" y="5710237"/>
            <a:ext cx="731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aliem.com/2016/team-based-learning-2016-jgme-aliem-hot-topics-in-medical-educatio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22237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32" y="1123837"/>
            <a:ext cx="3259014" cy="4601183"/>
          </a:xfrm>
        </p:spPr>
        <p:txBody>
          <a:bodyPr>
            <a:normAutofit/>
          </a:bodyPr>
          <a:lstStyle/>
          <a:p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1385" y="820615"/>
            <a:ext cx="7853011" cy="532044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tx1"/>
                </a:solidFill>
              </a:rPr>
              <a:t>Communicating with Parents/Families</a:t>
            </a:r>
          </a:p>
          <a:p>
            <a:r>
              <a:rPr lang="en-US" sz="2400" dirty="0">
                <a:solidFill>
                  <a:schemeClr val="tx1"/>
                </a:solidFill>
              </a:rPr>
              <a:t>Know your audience, study your school enrollment statistics for home language, race/ethnicity. </a:t>
            </a:r>
          </a:p>
          <a:p>
            <a:r>
              <a:rPr lang="en-US" sz="2400" dirty="0">
                <a:solidFill>
                  <a:schemeClr val="tx1"/>
                </a:solidFill>
              </a:rPr>
              <a:t>Honor culture and race – use interpreters and translators 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Use the language of partnership and reflect it in the school environment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Empower parents with knowledge (e.g., about high school graduation, college/career planning)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Ensure that families know the important role they play in the education and future of their students</a:t>
            </a:r>
          </a:p>
          <a:p>
            <a:pPr lvl="0"/>
            <a:r>
              <a:rPr lang="en-US" sz="2400" dirty="0">
                <a:solidFill>
                  <a:schemeClr val="tx1"/>
                </a:solidFill>
              </a:rPr>
              <a:t>Appreciate parent/families’ contribution to their students’ success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671283-5F37-47D5-8C49-2B1AEF0AC2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343" y="2493817"/>
            <a:ext cx="3368792" cy="142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68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32" y="1123837"/>
            <a:ext cx="3259014" cy="4601183"/>
          </a:xfrm>
        </p:spPr>
        <p:txBody>
          <a:bodyPr>
            <a:normAutofit/>
          </a:bodyPr>
          <a:lstStyle/>
          <a:p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1385" y="820615"/>
            <a:ext cx="7871864" cy="532044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2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1"/>
                </a:solidFill>
              </a:rPr>
              <a:t>Characteristics of Effective Communications</a:t>
            </a:r>
          </a:p>
          <a:p>
            <a:pPr lvl="0"/>
            <a:endParaRPr lang="en-US" sz="1400" dirty="0">
              <a:solidFill>
                <a:schemeClr val="tx1"/>
              </a:solidFill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Two-way: school-home-school communications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Focus on positive messages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Anticipate what parents need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Solution focused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Point persons for parents to contact at the school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Responsive to cultures and interests of parents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Share clear expectations of learning goals with families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7C5D39-87DB-4835-925F-20F6CE89F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343" y="2565069"/>
            <a:ext cx="3368792" cy="142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73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HOW CAN SCHOOLS ENGAGE FAMILIES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792686"/>
            <a:ext cx="3474720" cy="80772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Events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2" y="883920"/>
            <a:ext cx="3718217" cy="952837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Integrated Practices for Those Who Cannot Attend Events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570" y="2105785"/>
            <a:ext cx="1859110" cy="185911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91" y="2179479"/>
            <a:ext cx="3910562" cy="2920701"/>
          </a:xfrm>
        </p:spPr>
      </p:pic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8750617" y="4233923"/>
            <a:ext cx="2524125" cy="2003109"/>
            <a:chOff x="975" y="2520"/>
            <a:chExt cx="3975" cy="1966"/>
          </a:xfrm>
        </p:grpSpPr>
        <p:sp>
          <p:nvSpPr>
            <p:cNvPr id="13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670" y="2880"/>
              <a:ext cx="2042" cy="32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1200" kern="10" spc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/>
                  <a:latin typeface="Maiandra GD" panose="020E0502030308020204" pitchFamily="34" charset="0"/>
                </a:rPr>
                <a:t>Teachers</a:t>
              </a:r>
            </a:p>
          </p:txBody>
        </p:sp>
        <p:sp>
          <p:nvSpPr>
            <p:cNvPr id="14" name="WordArt 4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815" y="3251"/>
              <a:ext cx="1790" cy="28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1200" kern="10" spc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effectLst/>
                  <a:latin typeface="Maiandra GD" panose="020E0502030308020204" pitchFamily="34" charset="0"/>
                </a:rPr>
                <a:t>Involve</a:t>
              </a:r>
            </a:p>
          </p:txBody>
        </p:sp>
        <p:sp>
          <p:nvSpPr>
            <p:cNvPr id="15" name="WordArt 5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96" y="3578"/>
              <a:ext cx="2139" cy="34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1200" kern="10" spc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/>
                  <a:latin typeface="Maiandra GD" panose="020E0502030308020204" pitchFamily="34" charset="0"/>
                </a:rPr>
                <a:t>Parents in</a:t>
              </a:r>
            </a:p>
          </p:txBody>
        </p:sp>
        <p:sp>
          <p:nvSpPr>
            <p:cNvPr id="16" name="WordArt 6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2790" y="3939"/>
              <a:ext cx="2160" cy="319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1200" kern="10" spc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/>
                  <a:latin typeface="Maiandra GD" panose="020E0502030308020204" pitchFamily="34" charset="0"/>
                </a:rPr>
                <a:t>Schoolwork</a:t>
              </a:r>
            </a:p>
          </p:txBody>
        </p:sp>
        <p:sp>
          <p:nvSpPr>
            <p:cNvPr id="17" name="WordArt 7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060" y="4361"/>
              <a:ext cx="1627" cy="12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1000" kern="10" spc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Garamond" panose="02020404030301010803" pitchFamily="18" charset="0"/>
                </a:rPr>
                <a:t>Johns Hopkins University</a:t>
              </a:r>
            </a:p>
          </p:txBody>
        </p:sp>
        <p:grpSp>
          <p:nvGrpSpPr>
            <p:cNvPr id="18" name="Group 8"/>
            <p:cNvGrpSpPr>
              <a:grpSpLocks noChangeAspect="1"/>
            </p:cNvGrpSpPr>
            <p:nvPr/>
          </p:nvGrpSpPr>
          <p:grpSpPr bwMode="auto">
            <a:xfrm>
              <a:off x="975" y="2520"/>
              <a:ext cx="1699" cy="1695"/>
              <a:chOff x="8532" y="13140"/>
              <a:chExt cx="1770" cy="1765"/>
            </a:xfrm>
          </p:grpSpPr>
          <p:sp>
            <p:nvSpPr>
              <p:cNvPr id="19" name="Freeform 9"/>
              <p:cNvSpPr>
                <a:spLocks noChangeAspect="1"/>
              </p:cNvSpPr>
              <p:nvPr/>
            </p:nvSpPr>
            <p:spPr bwMode="auto">
              <a:xfrm rot="-79866">
                <a:off x="8952" y="13140"/>
                <a:ext cx="885" cy="885"/>
              </a:xfrm>
              <a:custGeom>
                <a:avLst/>
                <a:gdLst>
                  <a:gd name="T0" fmla="*/ 737 w 1505"/>
                  <a:gd name="T1" fmla="*/ 0 h 1505"/>
                  <a:gd name="T2" fmla="*/ 0 w 1505"/>
                  <a:gd name="T3" fmla="*/ 766 h 1505"/>
                  <a:gd name="T4" fmla="*/ 766 w 1505"/>
                  <a:gd name="T5" fmla="*/ 1505 h 1505"/>
                  <a:gd name="T6" fmla="*/ 1505 w 1505"/>
                  <a:gd name="T7" fmla="*/ 739 h 1505"/>
                  <a:gd name="T8" fmla="*/ 737 w 1505"/>
                  <a:gd name="T9" fmla="*/ 0 h 1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5" h="1505">
                    <a:moveTo>
                      <a:pt x="737" y="0"/>
                    </a:moveTo>
                    <a:lnTo>
                      <a:pt x="0" y="766"/>
                    </a:lnTo>
                    <a:lnTo>
                      <a:pt x="766" y="1505"/>
                    </a:lnTo>
                    <a:lnTo>
                      <a:pt x="1505" y="739"/>
                    </a:lnTo>
                    <a:lnTo>
                      <a:pt x="737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0"/>
              <p:cNvSpPr>
                <a:spLocks noChangeAspect="1"/>
              </p:cNvSpPr>
              <p:nvPr/>
            </p:nvSpPr>
            <p:spPr bwMode="auto">
              <a:xfrm rot="-79866">
                <a:off x="9417" y="13549"/>
                <a:ext cx="885" cy="886"/>
              </a:xfrm>
              <a:custGeom>
                <a:avLst/>
                <a:gdLst>
                  <a:gd name="T0" fmla="*/ 739 w 1505"/>
                  <a:gd name="T1" fmla="*/ 0 h 1505"/>
                  <a:gd name="T2" fmla="*/ 0 w 1505"/>
                  <a:gd name="T3" fmla="*/ 766 h 1505"/>
                  <a:gd name="T4" fmla="*/ 768 w 1505"/>
                  <a:gd name="T5" fmla="*/ 1505 h 1505"/>
                  <a:gd name="T6" fmla="*/ 1505 w 1505"/>
                  <a:gd name="T7" fmla="*/ 739 h 1505"/>
                  <a:gd name="T8" fmla="*/ 739 w 1505"/>
                  <a:gd name="T9" fmla="*/ 0 h 1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5" h="1505">
                    <a:moveTo>
                      <a:pt x="739" y="0"/>
                    </a:moveTo>
                    <a:lnTo>
                      <a:pt x="0" y="766"/>
                    </a:lnTo>
                    <a:lnTo>
                      <a:pt x="768" y="1505"/>
                    </a:lnTo>
                    <a:lnTo>
                      <a:pt x="1505" y="739"/>
                    </a:lnTo>
                    <a:lnTo>
                      <a:pt x="739" y="0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1"/>
              <p:cNvSpPr>
                <a:spLocks noChangeAspect="1"/>
              </p:cNvSpPr>
              <p:nvPr/>
            </p:nvSpPr>
            <p:spPr bwMode="auto">
              <a:xfrm rot="-79866">
                <a:off x="8993" y="14018"/>
                <a:ext cx="885" cy="887"/>
              </a:xfrm>
              <a:custGeom>
                <a:avLst/>
                <a:gdLst>
                  <a:gd name="T0" fmla="*/ 739 w 1505"/>
                  <a:gd name="T1" fmla="*/ 0 h 1505"/>
                  <a:gd name="T2" fmla="*/ 0 w 1505"/>
                  <a:gd name="T3" fmla="*/ 768 h 1505"/>
                  <a:gd name="T4" fmla="*/ 766 w 1505"/>
                  <a:gd name="T5" fmla="*/ 1505 h 1505"/>
                  <a:gd name="T6" fmla="*/ 1505 w 1505"/>
                  <a:gd name="T7" fmla="*/ 739 h 1505"/>
                  <a:gd name="T8" fmla="*/ 739 w 1505"/>
                  <a:gd name="T9" fmla="*/ 0 h 1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5" h="1505">
                    <a:moveTo>
                      <a:pt x="739" y="0"/>
                    </a:moveTo>
                    <a:lnTo>
                      <a:pt x="0" y="768"/>
                    </a:lnTo>
                    <a:lnTo>
                      <a:pt x="766" y="1505"/>
                    </a:lnTo>
                    <a:lnTo>
                      <a:pt x="1505" y="739"/>
                    </a:lnTo>
                    <a:lnTo>
                      <a:pt x="739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2"/>
              <p:cNvSpPr>
                <a:spLocks noChangeAspect="1"/>
              </p:cNvSpPr>
              <p:nvPr/>
            </p:nvSpPr>
            <p:spPr bwMode="auto">
              <a:xfrm rot="-79866">
                <a:off x="8532" y="13595"/>
                <a:ext cx="886" cy="885"/>
              </a:xfrm>
              <a:custGeom>
                <a:avLst/>
                <a:gdLst>
                  <a:gd name="T0" fmla="*/ 737 w 1505"/>
                  <a:gd name="T1" fmla="*/ 0 h 1505"/>
                  <a:gd name="T2" fmla="*/ 0 w 1505"/>
                  <a:gd name="T3" fmla="*/ 766 h 1505"/>
                  <a:gd name="T4" fmla="*/ 766 w 1505"/>
                  <a:gd name="T5" fmla="*/ 1505 h 1505"/>
                  <a:gd name="T6" fmla="*/ 1505 w 1505"/>
                  <a:gd name="T7" fmla="*/ 739 h 1505"/>
                  <a:gd name="T8" fmla="*/ 737 w 1505"/>
                  <a:gd name="T9" fmla="*/ 0 h 1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5" h="1505">
                    <a:moveTo>
                      <a:pt x="737" y="0"/>
                    </a:moveTo>
                    <a:lnTo>
                      <a:pt x="0" y="766"/>
                    </a:lnTo>
                    <a:lnTo>
                      <a:pt x="766" y="1505"/>
                    </a:lnTo>
                    <a:lnTo>
                      <a:pt x="1505" y="739"/>
                    </a:lnTo>
                    <a:lnTo>
                      <a:pt x="737" y="0"/>
                    </a:lnTo>
                    <a:close/>
                  </a:path>
                </a:pathLst>
              </a:custGeom>
              <a:solidFill>
                <a:srgbClr val="3399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3" name="Group 13"/>
              <p:cNvGrpSpPr>
                <a:grpSpLocks noChangeAspect="1"/>
              </p:cNvGrpSpPr>
              <p:nvPr/>
            </p:nvGrpSpPr>
            <p:grpSpPr bwMode="auto">
              <a:xfrm rot="-79866">
                <a:off x="8870" y="13791"/>
                <a:ext cx="1044" cy="523"/>
                <a:chOff x="1721" y="2337"/>
                <a:chExt cx="887" cy="444"/>
              </a:xfrm>
            </p:grpSpPr>
            <p:sp>
              <p:nvSpPr>
                <p:cNvPr id="24" name="Freeform 14"/>
                <p:cNvSpPr>
                  <a:spLocks noChangeAspect="1"/>
                </p:cNvSpPr>
                <p:nvPr/>
              </p:nvSpPr>
              <p:spPr bwMode="auto">
                <a:xfrm>
                  <a:off x="1721" y="2345"/>
                  <a:ext cx="239" cy="428"/>
                </a:xfrm>
                <a:custGeom>
                  <a:avLst/>
                  <a:gdLst>
                    <a:gd name="T0" fmla="*/ 0 w 478"/>
                    <a:gd name="T1" fmla="*/ 0 h 856"/>
                    <a:gd name="T2" fmla="*/ 478 w 478"/>
                    <a:gd name="T3" fmla="*/ 0 h 856"/>
                    <a:gd name="T4" fmla="*/ 478 w 478"/>
                    <a:gd name="T5" fmla="*/ 106 h 856"/>
                    <a:gd name="T6" fmla="*/ 478 w 478"/>
                    <a:gd name="T7" fmla="*/ 211 h 856"/>
                    <a:gd name="T8" fmla="*/ 399 w 478"/>
                    <a:gd name="T9" fmla="*/ 211 h 856"/>
                    <a:gd name="T10" fmla="*/ 319 w 478"/>
                    <a:gd name="T11" fmla="*/ 211 h 856"/>
                    <a:gd name="T12" fmla="*/ 319 w 478"/>
                    <a:gd name="T13" fmla="*/ 856 h 856"/>
                    <a:gd name="T14" fmla="*/ 240 w 478"/>
                    <a:gd name="T15" fmla="*/ 856 h 856"/>
                    <a:gd name="T16" fmla="*/ 161 w 478"/>
                    <a:gd name="T17" fmla="*/ 856 h 856"/>
                    <a:gd name="T18" fmla="*/ 161 w 478"/>
                    <a:gd name="T19" fmla="*/ 211 h 856"/>
                    <a:gd name="T20" fmla="*/ 0 w 478"/>
                    <a:gd name="T21" fmla="*/ 211 h 856"/>
                    <a:gd name="T22" fmla="*/ 0 w 478"/>
                    <a:gd name="T23" fmla="*/ 106 h 856"/>
                    <a:gd name="T24" fmla="*/ 0 w 478"/>
                    <a:gd name="T25" fmla="*/ 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78" h="856">
                      <a:moveTo>
                        <a:pt x="0" y="0"/>
                      </a:moveTo>
                      <a:lnTo>
                        <a:pt x="478" y="0"/>
                      </a:lnTo>
                      <a:lnTo>
                        <a:pt x="478" y="106"/>
                      </a:lnTo>
                      <a:lnTo>
                        <a:pt x="478" y="211"/>
                      </a:lnTo>
                      <a:lnTo>
                        <a:pt x="399" y="211"/>
                      </a:lnTo>
                      <a:lnTo>
                        <a:pt x="319" y="211"/>
                      </a:lnTo>
                      <a:lnTo>
                        <a:pt x="319" y="856"/>
                      </a:lnTo>
                      <a:lnTo>
                        <a:pt x="240" y="856"/>
                      </a:lnTo>
                      <a:lnTo>
                        <a:pt x="161" y="856"/>
                      </a:lnTo>
                      <a:lnTo>
                        <a:pt x="161" y="211"/>
                      </a:lnTo>
                      <a:lnTo>
                        <a:pt x="0" y="211"/>
                      </a:lnTo>
                      <a:lnTo>
                        <a:pt x="0" y="1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15"/>
                <p:cNvSpPr>
                  <a:spLocks noChangeAspect="1"/>
                </p:cNvSpPr>
                <p:nvPr/>
              </p:nvSpPr>
              <p:spPr bwMode="auto">
                <a:xfrm>
                  <a:off x="1999" y="2345"/>
                  <a:ext cx="79" cy="428"/>
                </a:xfrm>
                <a:custGeom>
                  <a:avLst/>
                  <a:gdLst>
                    <a:gd name="T0" fmla="*/ 0 w 157"/>
                    <a:gd name="T1" fmla="*/ 0 h 856"/>
                    <a:gd name="T2" fmla="*/ 78 w 157"/>
                    <a:gd name="T3" fmla="*/ 0 h 856"/>
                    <a:gd name="T4" fmla="*/ 157 w 157"/>
                    <a:gd name="T5" fmla="*/ 0 h 856"/>
                    <a:gd name="T6" fmla="*/ 157 w 157"/>
                    <a:gd name="T7" fmla="*/ 428 h 856"/>
                    <a:gd name="T8" fmla="*/ 157 w 157"/>
                    <a:gd name="T9" fmla="*/ 856 h 856"/>
                    <a:gd name="T10" fmla="*/ 78 w 157"/>
                    <a:gd name="T11" fmla="*/ 856 h 856"/>
                    <a:gd name="T12" fmla="*/ 0 w 157"/>
                    <a:gd name="T13" fmla="*/ 856 h 856"/>
                    <a:gd name="T14" fmla="*/ 0 w 157"/>
                    <a:gd name="T15" fmla="*/ 428 h 856"/>
                    <a:gd name="T16" fmla="*/ 0 w 157"/>
                    <a:gd name="T17" fmla="*/ 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7" h="856">
                      <a:moveTo>
                        <a:pt x="0" y="0"/>
                      </a:moveTo>
                      <a:lnTo>
                        <a:pt x="78" y="0"/>
                      </a:lnTo>
                      <a:lnTo>
                        <a:pt x="157" y="0"/>
                      </a:lnTo>
                      <a:lnTo>
                        <a:pt x="157" y="428"/>
                      </a:lnTo>
                      <a:lnTo>
                        <a:pt x="157" y="856"/>
                      </a:lnTo>
                      <a:lnTo>
                        <a:pt x="78" y="856"/>
                      </a:lnTo>
                      <a:lnTo>
                        <a:pt x="0" y="856"/>
                      </a:lnTo>
                      <a:lnTo>
                        <a:pt x="0" y="4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16"/>
                <p:cNvSpPr>
                  <a:spLocks noChangeAspect="1" noEditPoints="1"/>
                </p:cNvSpPr>
                <p:nvPr/>
              </p:nvSpPr>
              <p:spPr bwMode="auto">
                <a:xfrm>
                  <a:off x="2134" y="2345"/>
                  <a:ext cx="216" cy="428"/>
                </a:xfrm>
                <a:custGeom>
                  <a:avLst/>
                  <a:gdLst>
                    <a:gd name="T0" fmla="*/ 0 w 432"/>
                    <a:gd name="T1" fmla="*/ 0 h 856"/>
                    <a:gd name="T2" fmla="*/ 131 w 432"/>
                    <a:gd name="T3" fmla="*/ 0 h 856"/>
                    <a:gd name="T4" fmla="*/ 261 w 432"/>
                    <a:gd name="T5" fmla="*/ 0 h 856"/>
                    <a:gd name="T6" fmla="*/ 283 w 432"/>
                    <a:gd name="T7" fmla="*/ 2 h 856"/>
                    <a:gd name="T8" fmla="*/ 302 w 432"/>
                    <a:gd name="T9" fmla="*/ 4 h 856"/>
                    <a:gd name="T10" fmla="*/ 319 w 432"/>
                    <a:gd name="T11" fmla="*/ 10 h 856"/>
                    <a:gd name="T12" fmla="*/ 336 w 432"/>
                    <a:gd name="T13" fmla="*/ 18 h 856"/>
                    <a:gd name="T14" fmla="*/ 352 w 432"/>
                    <a:gd name="T15" fmla="*/ 25 h 856"/>
                    <a:gd name="T16" fmla="*/ 365 w 432"/>
                    <a:gd name="T17" fmla="*/ 37 h 856"/>
                    <a:gd name="T18" fmla="*/ 379 w 432"/>
                    <a:gd name="T19" fmla="*/ 52 h 856"/>
                    <a:gd name="T20" fmla="*/ 390 w 432"/>
                    <a:gd name="T21" fmla="*/ 68 h 856"/>
                    <a:gd name="T22" fmla="*/ 407 w 432"/>
                    <a:gd name="T23" fmla="*/ 106 h 856"/>
                    <a:gd name="T24" fmla="*/ 421 w 432"/>
                    <a:gd name="T25" fmla="*/ 152 h 856"/>
                    <a:gd name="T26" fmla="*/ 430 w 432"/>
                    <a:gd name="T27" fmla="*/ 204 h 856"/>
                    <a:gd name="T28" fmla="*/ 432 w 432"/>
                    <a:gd name="T29" fmla="*/ 263 h 856"/>
                    <a:gd name="T30" fmla="*/ 430 w 432"/>
                    <a:gd name="T31" fmla="*/ 325 h 856"/>
                    <a:gd name="T32" fmla="*/ 421 w 432"/>
                    <a:gd name="T33" fmla="*/ 378 h 856"/>
                    <a:gd name="T34" fmla="*/ 407 w 432"/>
                    <a:gd name="T35" fmla="*/ 425 h 856"/>
                    <a:gd name="T36" fmla="*/ 386 w 432"/>
                    <a:gd name="T37" fmla="*/ 465 h 856"/>
                    <a:gd name="T38" fmla="*/ 375 w 432"/>
                    <a:gd name="T39" fmla="*/ 482 h 856"/>
                    <a:gd name="T40" fmla="*/ 359 w 432"/>
                    <a:gd name="T41" fmla="*/ 497 h 856"/>
                    <a:gd name="T42" fmla="*/ 344 w 432"/>
                    <a:gd name="T43" fmla="*/ 509 h 856"/>
                    <a:gd name="T44" fmla="*/ 327 w 432"/>
                    <a:gd name="T45" fmla="*/ 521 h 856"/>
                    <a:gd name="T46" fmla="*/ 309 w 432"/>
                    <a:gd name="T47" fmla="*/ 528 h 856"/>
                    <a:gd name="T48" fmla="*/ 288 w 432"/>
                    <a:gd name="T49" fmla="*/ 534 h 856"/>
                    <a:gd name="T50" fmla="*/ 267 w 432"/>
                    <a:gd name="T51" fmla="*/ 536 h 856"/>
                    <a:gd name="T52" fmla="*/ 244 w 432"/>
                    <a:gd name="T53" fmla="*/ 538 h 856"/>
                    <a:gd name="T54" fmla="*/ 158 w 432"/>
                    <a:gd name="T55" fmla="*/ 538 h 856"/>
                    <a:gd name="T56" fmla="*/ 158 w 432"/>
                    <a:gd name="T57" fmla="*/ 697 h 856"/>
                    <a:gd name="T58" fmla="*/ 158 w 432"/>
                    <a:gd name="T59" fmla="*/ 856 h 856"/>
                    <a:gd name="T60" fmla="*/ 79 w 432"/>
                    <a:gd name="T61" fmla="*/ 856 h 856"/>
                    <a:gd name="T62" fmla="*/ 0 w 432"/>
                    <a:gd name="T63" fmla="*/ 856 h 856"/>
                    <a:gd name="T64" fmla="*/ 0 w 432"/>
                    <a:gd name="T65" fmla="*/ 428 h 856"/>
                    <a:gd name="T66" fmla="*/ 0 w 432"/>
                    <a:gd name="T67" fmla="*/ 0 h 856"/>
                    <a:gd name="T68" fmla="*/ 158 w 432"/>
                    <a:gd name="T69" fmla="*/ 365 h 856"/>
                    <a:gd name="T70" fmla="*/ 198 w 432"/>
                    <a:gd name="T71" fmla="*/ 365 h 856"/>
                    <a:gd name="T72" fmla="*/ 219 w 432"/>
                    <a:gd name="T73" fmla="*/ 363 h 856"/>
                    <a:gd name="T74" fmla="*/ 236 w 432"/>
                    <a:gd name="T75" fmla="*/ 357 h 856"/>
                    <a:gd name="T76" fmla="*/ 250 w 432"/>
                    <a:gd name="T77" fmla="*/ 350 h 856"/>
                    <a:gd name="T78" fmla="*/ 261 w 432"/>
                    <a:gd name="T79" fmla="*/ 338 h 856"/>
                    <a:gd name="T80" fmla="*/ 269 w 432"/>
                    <a:gd name="T81" fmla="*/ 325 h 856"/>
                    <a:gd name="T82" fmla="*/ 275 w 432"/>
                    <a:gd name="T83" fmla="*/ 307 h 856"/>
                    <a:gd name="T84" fmla="*/ 277 w 432"/>
                    <a:gd name="T85" fmla="*/ 290 h 856"/>
                    <a:gd name="T86" fmla="*/ 279 w 432"/>
                    <a:gd name="T87" fmla="*/ 271 h 856"/>
                    <a:gd name="T88" fmla="*/ 279 w 432"/>
                    <a:gd name="T89" fmla="*/ 252 h 856"/>
                    <a:gd name="T90" fmla="*/ 275 w 432"/>
                    <a:gd name="T91" fmla="*/ 235 h 856"/>
                    <a:gd name="T92" fmla="*/ 271 w 432"/>
                    <a:gd name="T93" fmla="*/ 217 h 856"/>
                    <a:gd name="T94" fmla="*/ 263 w 432"/>
                    <a:gd name="T95" fmla="*/ 202 h 856"/>
                    <a:gd name="T96" fmla="*/ 254 w 432"/>
                    <a:gd name="T97" fmla="*/ 188 h 856"/>
                    <a:gd name="T98" fmla="*/ 240 w 432"/>
                    <a:gd name="T99" fmla="*/ 181 h 856"/>
                    <a:gd name="T100" fmla="*/ 225 w 432"/>
                    <a:gd name="T101" fmla="*/ 175 h 856"/>
                    <a:gd name="T102" fmla="*/ 204 w 432"/>
                    <a:gd name="T103" fmla="*/ 173 h 856"/>
                    <a:gd name="T104" fmla="*/ 158 w 432"/>
                    <a:gd name="T105" fmla="*/ 173 h 856"/>
                    <a:gd name="T106" fmla="*/ 158 w 432"/>
                    <a:gd name="T107" fmla="*/ 269 h 856"/>
                    <a:gd name="T108" fmla="*/ 158 w 432"/>
                    <a:gd name="T109" fmla="*/ 365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32" h="856">
                      <a:moveTo>
                        <a:pt x="0" y="0"/>
                      </a:moveTo>
                      <a:lnTo>
                        <a:pt x="131" y="0"/>
                      </a:lnTo>
                      <a:lnTo>
                        <a:pt x="261" y="0"/>
                      </a:lnTo>
                      <a:lnTo>
                        <a:pt x="283" y="2"/>
                      </a:lnTo>
                      <a:lnTo>
                        <a:pt x="302" y="4"/>
                      </a:lnTo>
                      <a:lnTo>
                        <a:pt x="319" y="10"/>
                      </a:lnTo>
                      <a:lnTo>
                        <a:pt x="336" y="18"/>
                      </a:lnTo>
                      <a:lnTo>
                        <a:pt x="352" y="25"/>
                      </a:lnTo>
                      <a:lnTo>
                        <a:pt x="365" y="37"/>
                      </a:lnTo>
                      <a:lnTo>
                        <a:pt x="379" y="52"/>
                      </a:lnTo>
                      <a:lnTo>
                        <a:pt x="390" y="68"/>
                      </a:lnTo>
                      <a:lnTo>
                        <a:pt x="407" y="106"/>
                      </a:lnTo>
                      <a:lnTo>
                        <a:pt x="421" y="152"/>
                      </a:lnTo>
                      <a:lnTo>
                        <a:pt x="430" y="204"/>
                      </a:lnTo>
                      <a:lnTo>
                        <a:pt x="432" y="263"/>
                      </a:lnTo>
                      <a:lnTo>
                        <a:pt x="430" y="325"/>
                      </a:lnTo>
                      <a:lnTo>
                        <a:pt x="421" y="378"/>
                      </a:lnTo>
                      <a:lnTo>
                        <a:pt x="407" y="425"/>
                      </a:lnTo>
                      <a:lnTo>
                        <a:pt x="386" y="465"/>
                      </a:lnTo>
                      <a:lnTo>
                        <a:pt x="375" y="482"/>
                      </a:lnTo>
                      <a:lnTo>
                        <a:pt x="359" y="497"/>
                      </a:lnTo>
                      <a:lnTo>
                        <a:pt x="344" y="509"/>
                      </a:lnTo>
                      <a:lnTo>
                        <a:pt x="327" y="521"/>
                      </a:lnTo>
                      <a:lnTo>
                        <a:pt x="309" y="528"/>
                      </a:lnTo>
                      <a:lnTo>
                        <a:pt x="288" y="534"/>
                      </a:lnTo>
                      <a:lnTo>
                        <a:pt x="267" y="536"/>
                      </a:lnTo>
                      <a:lnTo>
                        <a:pt x="244" y="538"/>
                      </a:lnTo>
                      <a:lnTo>
                        <a:pt x="158" y="538"/>
                      </a:lnTo>
                      <a:lnTo>
                        <a:pt x="158" y="697"/>
                      </a:lnTo>
                      <a:lnTo>
                        <a:pt x="158" y="856"/>
                      </a:lnTo>
                      <a:lnTo>
                        <a:pt x="79" y="856"/>
                      </a:lnTo>
                      <a:lnTo>
                        <a:pt x="0" y="856"/>
                      </a:lnTo>
                      <a:lnTo>
                        <a:pt x="0" y="428"/>
                      </a:lnTo>
                      <a:lnTo>
                        <a:pt x="0" y="0"/>
                      </a:lnTo>
                      <a:close/>
                      <a:moveTo>
                        <a:pt x="158" y="365"/>
                      </a:moveTo>
                      <a:lnTo>
                        <a:pt x="198" y="365"/>
                      </a:lnTo>
                      <a:lnTo>
                        <a:pt x="219" y="363"/>
                      </a:lnTo>
                      <a:lnTo>
                        <a:pt x="236" y="357"/>
                      </a:lnTo>
                      <a:lnTo>
                        <a:pt x="250" y="350"/>
                      </a:lnTo>
                      <a:lnTo>
                        <a:pt x="261" y="338"/>
                      </a:lnTo>
                      <a:lnTo>
                        <a:pt x="269" y="325"/>
                      </a:lnTo>
                      <a:lnTo>
                        <a:pt x="275" y="307"/>
                      </a:lnTo>
                      <a:lnTo>
                        <a:pt x="277" y="290"/>
                      </a:lnTo>
                      <a:lnTo>
                        <a:pt x="279" y="271"/>
                      </a:lnTo>
                      <a:lnTo>
                        <a:pt x="279" y="252"/>
                      </a:lnTo>
                      <a:lnTo>
                        <a:pt x="275" y="235"/>
                      </a:lnTo>
                      <a:lnTo>
                        <a:pt x="271" y="217"/>
                      </a:lnTo>
                      <a:lnTo>
                        <a:pt x="263" y="202"/>
                      </a:lnTo>
                      <a:lnTo>
                        <a:pt x="254" y="188"/>
                      </a:lnTo>
                      <a:lnTo>
                        <a:pt x="240" y="181"/>
                      </a:lnTo>
                      <a:lnTo>
                        <a:pt x="225" y="175"/>
                      </a:lnTo>
                      <a:lnTo>
                        <a:pt x="204" y="173"/>
                      </a:lnTo>
                      <a:lnTo>
                        <a:pt x="158" y="173"/>
                      </a:lnTo>
                      <a:lnTo>
                        <a:pt x="158" y="269"/>
                      </a:lnTo>
                      <a:lnTo>
                        <a:pt x="158" y="3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7"/>
                <p:cNvSpPr>
                  <a:spLocks noChangeAspect="1"/>
                </p:cNvSpPr>
                <p:nvPr/>
              </p:nvSpPr>
              <p:spPr bwMode="auto">
                <a:xfrm>
                  <a:off x="2377" y="2337"/>
                  <a:ext cx="231" cy="444"/>
                </a:xfrm>
                <a:custGeom>
                  <a:avLst/>
                  <a:gdLst>
                    <a:gd name="T0" fmla="*/ 75 w 461"/>
                    <a:gd name="T1" fmla="*/ 580 h 887"/>
                    <a:gd name="T2" fmla="*/ 152 w 461"/>
                    <a:gd name="T3" fmla="*/ 601 h 887"/>
                    <a:gd name="T4" fmla="*/ 163 w 461"/>
                    <a:gd name="T5" fmla="*/ 649 h 887"/>
                    <a:gd name="T6" fmla="*/ 182 w 461"/>
                    <a:gd name="T7" fmla="*/ 689 h 887"/>
                    <a:gd name="T8" fmla="*/ 217 w 461"/>
                    <a:gd name="T9" fmla="*/ 714 h 887"/>
                    <a:gd name="T10" fmla="*/ 253 w 461"/>
                    <a:gd name="T11" fmla="*/ 716 h 887"/>
                    <a:gd name="T12" fmla="*/ 280 w 461"/>
                    <a:gd name="T13" fmla="*/ 703 h 887"/>
                    <a:gd name="T14" fmla="*/ 297 w 461"/>
                    <a:gd name="T15" fmla="*/ 678 h 887"/>
                    <a:gd name="T16" fmla="*/ 307 w 461"/>
                    <a:gd name="T17" fmla="*/ 647 h 887"/>
                    <a:gd name="T18" fmla="*/ 307 w 461"/>
                    <a:gd name="T19" fmla="*/ 612 h 887"/>
                    <a:gd name="T20" fmla="*/ 297 w 461"/>
                    <a:gd name="T21" fmla="*/ 584 h 887"/>
                    <a:gd name="T22" fmla="*/ 278 w 461"/>
                    <a:gd name="T23" fmla="*/ 557 h 887"/>
                    <a:gd name="T24" fmla="*/ 240 w 461"/>
                    <a:gd name="T25" fmla="*/ 532 h 887"/>
                    <a:gd name="T26" fmla="*/ 163 w 461"/>
                    <a:gd name="T27" fmla="*/ 499 h 887"/>
                    <a:gd name="T28" fmla="*/ 104 w 461"/>
                    <a:gd name="T29" fmla="*/ 461 h 887"/>
                    <a:gd name="T30" fmla="*/ 75 w 461"/>
                    <a:gd name="T31" fmla="*/ 432 h 887"/>
                    <a:gd name="T32" fmla="*/ 44 w 461"/>
                    <a:gd name="T33" fmla="*/ 382 h 887"/>
                    <a:gd name="T34" fmla="*/ 23 w 461"/>
                    <a:gd name="T35" fmla="*/ 299 h 887"/>
                    <a:gd name="T36" fmla="*/ 21 w 461"/>
                    <a:gd name="T37" fmla="*/ 219 h 887"/>
                    <a:gd name="T38" fmla="*/ 33 w 461"/>
                    <a:gd name="T39" fmla="*/ 155 h 887"/>
                    <a:gd name="T40" fmla="*/ 54 w 461"/>
                    <a:gd name="T41" fmla="*/ 98 h 887"/>
                    <a:gd name="T42" fmla="*/ 88 w 461"/>
                    <a:gd name="T43" fmla="*/ 52 h 887"/>
                    <a:gd name="T44" fmla="*/ 134 w 461"/>
                    <a:gd name="T45" fmla="*/ 19 h 887"/>
                    <a:gd name="T46" fmla="*/ 198 w 461"/>
                    <a:gd name="T47" fmla="*/ 2 h 887"/>
                    <a:gd name="T48" fmla="*/ 280 w 461"/>
                    <a:gd name="T49" fmla="*/ 4 h 887"/>
                    <a:gd name="T50" fmla="*/ 320 w 461"/>
                    <a:gd name="T51" fmla="*/ 15 h 887"/>
                    <a:gd name="T52" fmla="*/ 355 w 461"/>
                    <a:gd name="T53" fmla="*/ 35 h 887"/>
                    <a:gd name="T54" fmla="*/ 384 w 461"/>
                    <a:gd name="T55" fmla="*/ 61 h 887"/>
                    <a:gd name="T56" fmla="*/ 407 w 461"/>
                    <a:gd name="T57" fmla="*/ 96 h 887"/>
                    <a:gd name="T58" fmla="*/ 424 w 461"/>
                    <a:gd name="T59" fmla="*/ 140 h 887"/>
                    <a:gd name="T60" fmla="*/ 436 w 461"/>
                    <a:gd name="T61" fmla="*/ 194 h 887"/>
                    <a:gd name="T62" fmla="*/ 443 w 461"/>
                    <a:gd name="T63" fmla="*/ 255 h 887"/>
                    <a:gd name="T64" fmla="*/ 296 w 461"/>
                    <a:gd name="T65" fmla="*/ 271 h 887"/>
                    <a:gd name="T66" fmla="*/ 286 w 461"/>
                    <a:gd name="T67" fmla="*/ 221 h 887"/>
                    <a:gd name="T68" fmla="*/ 271 w 461"/>
                    <a:gd name="T69" fmla="*/ 186 h 887"/>
                    <a:gd name="T70" fmla="*/ 249 w 461"/>
                    <a:gd name="T71" fmla="*/ 167 h 887"/>
                    <a:gd name="T72" fmla="*/ 219 w 461"/>
                    <a:gd name="T73" fmla="*/ 159 h 887"/>
                    <a:gd name="T74" fmla="*/ 194 w 461"/>
                    <a:gd name="T75" fmla="*/ 163 h 887"/>
                    <a:gd name="T76" fmla="*/ 178 w 461"/>
                    <a:gd name="T77" fmla="*/ 178 h 887"/>
                    <a:gd name="T78" fmla="*/ 165 w 461"/>
                    <a:gd name="T79" fmla="*/ 213 h 887"/>
                    <a:gd name="T80" fmla="*/ 167 w 461"/>
                    <a:gd name="T81" fmla="*/ 246 h 887"/>
                    <a:gd name="T82" fmla="*/ 182 w 461"/>
                    <a:gd name="T83" fmla="*/ 271 h 887"/>
                    <a:gd name="T84" fmla="*/ 209 w 461"/>
                    <a:gd name="T85" fmla="*/ 288 h 887"/>
                    <a:gd name="T86" fmla="*/ 276 w 461"/>
                    <a:gd name="T87" fmla="*/ 315 h 887"/>
                    <a:gd name="T88" fmla="*/ 349 w 461"/>
                    <a:gd name="T89" fmla="*/ 351 h 887"/>
                    <a:gd name="T90" fmla="*/ 397 w 461"/>
                    <a:gd name="T91" fmla="*/ 392 h 887"/>
                    <a:gd name="T92" fmla="*/ 430 w 461"/>
                    <a:gd name="T93" fmla="*/ 440 h 887"/>
                    <a:gd name="T94" fmla="*/ 451 w 461"/>
                    <a:gd name="T95" fmla="*/ 495 h 887"/>
                    <a:gd name="T96" fmla="*/ 459 w 461"/>
                    <a:gd name="T97" fmla="*/ 559 h 887"/>
                    <a:gd name="T98" fmla="*/ 459 w 461"/>
                    <a:gd name="T99" fmla="*/ 633 h 887"/>
                    <a:gd name="T100" fmla="*/ 445 w 461"/>
                    <a:gd name="T101" fmla="*/ 710 h 887"/>
                    <a:gd name="T102" fmla="*/ 418 w 461"/>
                    <a:gd name="T103" fmla="*/ 777 h 887"/>
                    <a:gd name="T104" fmla="*/ 382 w 461"/>
                    <a:gd name="T105" fmla="*/ 829 h 887"/>
                    <a:gd name="T106" fmla="*/ 332 w 461"/>
                    <a:gd name="T107" fmla="*/ 866 h 887"/>
                    <a:gd name="T108" fmla="*/ 271 w 461"/>
                    <a:gd name="T109" fmla="*/ 885 h 887"/>
                    <a:gd name="T110" fmla="*/ 205 w 461"/>
                    <a:gd name="T111" fmla="*/ 885 h 887"/>
                    <a:gd name="T112" fmla="*/ 150 w 461"/>
                    <a:gd name="T113" fmla="*/ 875 h 887"/>
                    <a:gd name="T114" fmla="*/ 104 w 461"/>
                    <a:gd name="T115" fmla="*/ 854 h 887"/>
                    <a:gd name="T116" fmla="*/ 69 w 461"/>
                    <a:gd name="T117" fmla="*/ 822 h 887"/>
                    <a:gd name="T118" fmla="*/ 34 w 461"/>
                    <a:gd name="T119" fmla="*/ 756 h 887"/>
                    <a:gd name="T120" fmla="*/ 6 w 461"/>
                    <a:gd name="T121" fmla="*/ 649 h 8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61" h="887">
                      <a:moveTo>
                        <a:pt x="0" y="587"/>
                      </a:moveTo>
                      <a:lnTo>
                        <a:pt x="75" y="580"/>
                      </a:lnTo>
                      <a:lnTo>
                        <a:pt x="150" y="572"/>
                      </a:lnTo>
                      <a:lnTo>
                        <a:pt x="152" y="601"/>
                      </a:lnTo>
                      <a:lnTo>
                        <a:pt x="157" y="626"/>
                      </a:lnTo>
                      <a:lnTo>
                        <a:pt x="163" y="649"/>
                      </a:lnTo>
                      <a:lnTo>
                        <a:pt x="169" y="666"/>
                      </a:lnTo>
                      <a:lnTo>
                        <a:pt x="182" y="689"/>
                      </a:lnTo>
                      <a:lnTo>
                        <a:pt x="198" y="704"/>
                      </a:lnTo>
                      <a:lnTo>
                        <a:pt x="217" y="714"/>
                      </a:lnTo>
                      <a:lnTo>
                        <a:pt x="238" y="718"/>
                      </a:lnTo>
                      <a:lnTo>
                        <a:pt x="253" y="716"/>
                      </a:lnTo>
                      <a:lnTo>
                        <a:pt x="269" y="710"/>
                      </a:lnTo>
                      <a:lnTo>
                        <a:pt x="280" y="703"/>
                      </a:lnTo>
                      <a:lnTo>
                        <a:pt x="290" y="691"/>
                      </a:lnTo>
                      <a:lnTo>
                        <a:pt x="297" y="678"/>
                      </a:lnTo>
                      <a:lnTo>
                        <a:pt x="303" y="662"/>
                      </a:lnTo>
                      <a:lnTo>
                        <a:pt x="307" y="647"/>
                      </a:lnTo>
                      <a:lnTo>
                        <a:pt x="309" y="630"/>
                      </a:lnTo>
                      <a:lnTo>
                        <a:pt x="307" y="612"/>
                      </a:lnTo>
                      <a:lnTo>
                        <a:pt x="303" y="597"/>
                      </a:lnTo>
                      <a:lnTo>
                        <a:pt x="297" y="584"/>
                      </a:lnTo>
                      <a:lnTo>
                        <a:pt x="290" y="570"/>
                      </a:lnTo>
                      <a:lnTo>
                        <a:pt x="278" y="557"/>
                      </a:lnTo>
                      <a:lnTo>
                        <a:pt x="263" y="545"/>
                      </a:lnTo>
                      <a:lnTo>
                        <a:pt x="240" y="532"/>
                      </a:lnTo>
                      <a:lnTo>
                        <a:pt x="211" y="520"/>
                      </a:lnTo>
                      <a:lnTo>
                        <a:pt x="163" y="499"/>
                      </a:lnTo>
                      <a:lnTo>
                        <a:pt x="123" y="474"/>
                      </a:lnTo>
                      <a:lnTo>
                        <a:pt x="104" y="461"/>
                      </a:lnTo>
                      <a:lnTo>
                        <a:pt x="88" y="447"/>
                      </a:lnTo>
                      <a:lnTo>
                        <a:pt x="75" y="432"/>
                      </a:lnTo>
                      <a:lnTo>
                        <a:pt x="63" y="417"/>
                      </a:lnTo>
                      <a:lnTo>
                        <a:pt x="44" y="382"/>
                      </a:lnTo>
                      <a:lnTo>
                        <a:pt x="31" y="344"/>
                      </a:lnTo>
                      <a:lnTo>
                        <a:pt x="23" y="299"/>
                      </a:lnTo>
                      <a:lnTo>
                        <a:pt x="19" y="251"/>
                      </a:lnTo>
                      <a:lnTo>
                        <a:pt x="21" y="219"/>
                      </a:lnTo>
                      <a:lnTo>
                        <a:pt x="25" y="186"/>
                      </a:lnTo>
                      <a:lnTo>
                        <a:pt x="33" y="155"/>
                      </a:lnTo>
                      <a:lnTo>
                        <a:pt x="42" y="125"/>
                      </a:lnTo>
                      <a:lnTo>
                        <a:pt x="54" y="98"/>
                      </a:lnTo>
                      <a:lnTo>
                        <a:pt x="69" y="73"/>
                      </a:lnTo>
                      <a:lnTo>
                        <a:pt x="88" y="52"/>
                      </a:lnTo>
                      <a:lnTo>
                        <a:pt x="109" y="33"/>
                      </a:lnTo>
                      <a:lnTo>
                        <a:pt x="134" y="19"/>
                      </a:lnTo>
                      <a:lnTo>
                        <a:pt x="163" y="8"/>
                      </a:lnTo>
                      <a:lnTo>
                        <a:pt x="198" y="2"/>
                      </a:lnTo>
                      <a:lnTo>
                        <a:pt x="234" y="0"/>
                      </a:lnTo>
                      <a:lnTo>
                        <a:pt x="280" y="4"/>
                      </a:lnTo>
                      <a:lnTo>
                        <a:pt x="301" y="8"/>
                      </a:lnTo>
                      <a:lnTo>
                        <a:pt x="320" y="15"/>
                      </a:lnTo>
                      <a:lnTo>
                        <a:pt x="338" y="23"/>
                      </a:lnTo>
                      <a:lnTo>
                        <a:pt x="355" y="35"/>
                      </a:lnTo>
                      <a:lnTo>
                        <a:pt x="370" y="46"/>
                      </a:lnTo>
                      <a:lnTo>
                        <a:pt x="384" y="61"/>
                      </a:lnTo>
                      <a:lnTo>
                        <a:pt x="395" y="79"/>
                      </a:lnTo>
                      <a:lnTo>
                        <a:pt x="407" y="96"/>
                      </a:lnTo>
                      <a:lnTo>
                        <a:pt x="416" y="117"/>
                      </a:lnTo>
                      <a:lnTo>
                        <a:pt x="424" y="140"/>
                      </a:lnTo>
                      <a:lnTo>
                        <a:pt x="430" y="165"/>
                      </a:lnTo>
                      <a:lnTo>
                        <a:pt x="436" y="194"/>
                      </a:lnTo>
                      <a:lnTo>
                        <a:pt x="441" y="223"/>
                      </a:lnTo>
                      <a:lnTo>
                        <a:pt x="443" y="255"/>
                      </a:lnTo>
                      <a:lnTo>
                        <a:pt x="370" y="263"/>
                      </a:lnTo>
                      <a:lnTo>
                        <a:pt x="296" y="271"/>
                      </a:lnTo>
                      <a:lnTo>
                        <a:pt x="292" y="244"/>
                      </a:lnTo>
                      <a:lnTo>
                        <a:pt x="286" y="221"/>
                      </a:lnTo>
                      <a:lnTo>
                        <a:pt x="280" y="202"/>
                      </a:lnTo>
                      <a:lnTo>
                        <a:pt x="271" y="186"/>
                      </a:lnTo>
                      <a:lnTo>
                        <a:pt x="261" y="175"/>
                      </a:lnTo>
                      <a:lnTo>
                        <a:pt x="249" y="167"/>
                      </a:lnTo>
                      <a:lnTo>
                        <a:pt x="234" y="161"/>
                      </a:lnTo>
                      <a:lnTo>
                        <a:pt x="219" y="159"/>
                      </a:lnTo>
                      <a:lnTo>
                        <a:pt x="205" y="161"/>
                      </a:lnTo>
                      <a:lnTo>
                        <a:pt x="194" y="163"/>
                      </a:lnTo>
                      <a:lnTo>
                        <a:pt x="186" y="171"/>
                      </a:lnTo>
                      <a:lnTo>
                        <a:pt x="178" y="178"/>
                      </a:lnTo>
                      <a:lnTo>
                        <a:pt x="167" y="200"/>
                      </a:lnTo>
                      <a:lnTo>
                        <a:pt x="165" y="213"/>
                      </a:lnTo>
                      <a:lnTo>
                        <a:pt x="163" y="226"/>
                      </a:lnTo>
                      <a:lnTo>
                        <a:pt x="167" y="246"/>
                      </a:lnTo>
                      <a:lnTo>
                        <a:pt x="175" y="263"/>
                      </a:lnTo>
                      <a:lnTo>
                        <a:pt x="182" y="271"/>
                      </a:lnTo>
                      <a:lnTo>
                        <a:pt x="194" y="280"/>
                      </a:lnTo>
                      <a:lnTo>
                        <a:pt x="209" y="288"/>
                      </a:lnTo>
                      <a:lnTo>
                        <a:pt x="228" y="296"/>
                      </a:lnTo>
                      <a:lnTo>
                        <a:pt x="276" y="315"/>
                      </a:lnTo>
                      <a:lnTo>
                        <a:pt x="317" y="334"/>
                      </a:lnTo>
                      <a:lnTo>
                        <a:pt x="349" y="351"/>
                      </a:lnTo>
                      <a:lnTo>
                        <a:pt x="376" y="370"/>
                      </a:lnTo>
                      <a:lnTo>
                        <a:pt x="397" y="392"/>
                      </a:lnTo>
                      <a:lnTo>
                        <a:pt x="415" y="415"/>
                      </a:lnTo>
                      <a:lnTo>
                        <a:pt x="430" y="440"/>
                      </a:lnTo>
                      <a:lnTo>
                        <a:pt x="441" y="466"/>
                      </a:lnTo>
                      <a:lnTo>
                        <a:pt x="451" y="495"/>
                      </a:lnTo>
                      <a:lnTo>
                        <a:pt x="457" y="526"/>
                      </a:lnTo>
                      <a:lnTo>
                        <a:pt x="459" y="559"/>
                      </a:lnTo>
                      <a:lnTo>
                        <a:pt x="461" y="593"/>
                      </a:lnTo>
                      <a:lnTo>
                        <a:pt x="459" y="633"/>
                      </a:lnTo>
                      <a:lnTo>
                        <a:pt x="453" y="672"/>
                      </a:lnTo>
                      <a:lnTo>
                        <a:pt x="445" y="710"/>
                      </a:lnTo>
                      <a:lnTo>
                        <a:pt x="434" y="745"/>
                      </a:lnTo>
                      <a:lnTo>
                        <a:pt x="418" y="777"/>
                      </a:lnTo>
                      <a:lnTo>
                        <a:pt x="401" y="806"/>
                      </a:lnTo>
                      <a:lnTo>
                        <a:pt x="382" y="829"/>
                      </a:lnTo>
                      <a:lnTo>
                        <a:pt x="359" y="850"/>
                      </a:lnTo>
                      <a:lnTo>
                        <a:pt x="332" y="866"/>
                      </a:lnTo>
                      <a:lnTo>
                        <a:pt x="303" y="877"/>
                      </a:lnTo>
                      <a:lnTo>
                        <a:pt x="271" y="885"/>
                      </a:lnTo>
                      <a:lnTo>
                        <a:pt x="236" y="887"/>
                      </a:lnTo>
                      <a:lnTo>
                        <a:pt x="205" y="885"/>
                      </a:lnTo>
                      <a:lnTo>
                        <a:pt x="177" y="881"/>
                      </a:lnTo>
                      <a:lnTo>
                        <a:pt x="150" y="875"/>
                      </a:lnTo>
                      <a:lnTo>
                        <a:pt x="127" y="866"/>
                      </a:lnTo>
                      <a:lnTo>
                        <a:pt x="104" y="854"/>
                      </a:lnTo>
                      <a:lnTo>
                        <a:pt x="86" y="839"/>
                      </a:lnTo>
                      <a:lnTo>
                        <a:pt x="69" y="822"/>
                      </a:lnTo>
                      <a:lnTo>
                        <a:pt x="56" y="802"/>
                      </a:lnTo>
                      <a:lnTo>
                        <a:pt x="34" y="756"/>
                      </a:lnTo>
                      <a:lnTo>
                        <a:pt x="17" y="706"/>
                      </a:lnTo>
                      <a:lnTo>
                        <a:pt x="6" y="649"/>
                      </a:lnTo>
                      <a:lnTo>
                        <a:pt x="0" y="58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14569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HOW CAN SCHOOLS ENGAGE FAMILIES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0960" y="198120"/>
            <a:ext cx="7833360" cy="63398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4600" dirty="0"/>
          </a:p>
          <a:p>
            <a:pPr marL="0" indent="0">
              <a:buNone/>
            </a:pPr>
            <a:r>
              <a:rPr lang="en-US" sz="4600" dirty="0">
                <a:solidFill>
                  <a:schemeClr val="tx1"/>
                </a:solidFill>
              </a:rPr>
              <a:t>Discussion of Transition-Focused Events</a:t>
            </a:r>
          </a:p>
          <a:p>
            <a:pPr marL="0" indent="0">
              <a:buNone/>
            </a:pPr>
            <a:endParaRPr lang="en-US" sz="3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400" dirty="0">
                <a:solidFill>
                  <a:schemeClr val="tx1"/>
                </a:solidFill>
              </a:rPr>
              <a:t>Alumni Family Panel (sharing about transition to HS 	with current 8</a:t>
            </a:r>
            <a:r>
              <a:rPr lang="en-US" sz="3400" baseline="30000" dirty="0">
                <a:solidFill>
                  <a:schemeClr val="tx1"/>
                </a:solidFill>
              </a:rPr>
              <a:t>th</a:t>
            </a:r>
            <a:r>
              <a:rPr lang="en-US" sz="3400" dirty="0">
                <a:solidFill>
                  <a:schemeClr val="tx1"/>
                </a:solidFill>
              </a:rPr>
              <a:t> grade families)</a:t>
            </a:r>
          </a:p>
          <a:p>
            <a:pPr marL="0" indent="0">
              <a:buNone/>
            </a:pPr>
            <a:endParaRPr lang="en-US" sz="3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400" dirty="0">
                <a:solidFill>
                  <a:schemeClr val="tx1"/>
                </a:solidFill>
              </a:rPr>
              <a:t>Info for 8</a:t>
            </a:r>
            <a:r>
              <a:rPr lang="en-US" sz="3400" baseline="30000" dirty="0">
                <a:solidFill>
                  <a:schemeClr val="tx1"/>
                </a:solidFill>
              </a:rPr>
              <a:t>th</a:t>
            </a:r>
            <a:r>
              <a:rPr lang="en-US" sz="3400" dirty="0">
                <a:solidFill>
                  <a:schemeClr val="tx1"/>
                </a:solidFill>
              </a:rPr>
              <a:t> Grade Families about HS Course Selection 	(including HS counselors/administrators) </a:t>
            </a:r>
          </a:p>
          <a:p>
            <a:pPr marL="0" indent="0">
              <a:buNone/>
            </a:pPr>
            <a:endParaRPr lang="en-US" sz="3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400" dirty="0">
                <a:solidFill>
                  <a:schemeClr val="tx1"/>
                </a:solidFill>
              </a:rPr>
              <a:t>8</a:t>
            </a:r>
            <a:r>
              <a:rPr lang="en-US" sz="3400" baseline="30000" dirty="0">
                <a:solidFill>
                  <a:schemeClr val="tx1"/>
                </a:solidFill>
              </a:rPr>
              <a:t>th</a:t>
            </a:r>
            <a:r>
              <a:rPr lang="en-US" sz="3400" dirty="0">
                <a:solidFill>
                  <a:schemeClr val="tx1"/>
                </a:solidFill>
              </a:rPr>
              <a:t> Grade Promotion (including info and guidance about 	transition to HS)</a:t>
            </a:r>
          </a:p>
          <a:p>
            <a:pPr marL="0" indent="0">
              <a:buNone/>
            </a:pPr>
            <a:endParaRPr lang="en-US" sz="3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400" dirty="0">
                <a:solidFill>
                  <a:schemeClr val="tx1"/>
                </a:solidFill>
              </a:rPr>
              <a:t>9</a:t>
            </a:r>
            <a:r>
              <a:rPr lang="en-US" sz="3400" baseline="30000" dirty="0">
                <a:solidFill>
                  <a:schemeClr val="tx1"/>
                </a:solidFill>
              </a:rPr>
              <a:t>th</a:t>
            </a:r>
            <a:r>
              <a:rPr lang="en-US" sz="3400" dirty="0">
                <a:solidFill>
                  <a:schemeClr val="tx1"/>
                </a:solidFill>
              </a:rPr>
              <a:t> Grade Family Welcome/Orientation</a:t>
            </a:r>
          </a:p>
          <a:p>
            <a:pPr marL="0" indent="0">
              <a:buNone/>
            </a:pPr>
            <a:endParaRPr lang="en-US" sz="3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400" dirty="0">
                <a:solidFill>
                  <a:schemeClr val="tx1"/>
                </a:solidFill>
              </a:rPr>
              <a:t>9</a:t>
            </a:r>
            <a:r>
              <a:rPr lang="en-US" sz="3400" baseline="30000" dirty="0">
                <a:solidFill>
                  <a:schemeClr val="tx1"/>
                </a:solidFill>
              </a:rPr>
              <a:t>th</a:t>
            </a:r>
            <a:r>
              <a:rPr lang="en-US" sz="3400" dirty="0">
                <a:solidFill>
                  <a:schemeClr val="tx1"/>
                </a:solidFill>
              </a:rPr>
              <a:t> Grade Family Meeting After Quarter 1 Progress 	Reports</a:t>
            </a:r>
          </a:p>
          <a:p>
            <a:pPr marL="0" indent="0">
              <a:buNone/>
            </a:pPr>
            <a:r>
              <a:rPr lang="en-US" sz="3400" dirty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158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23" y="1829777"/>
            <a:ext cx="3302238" cy="331274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Communicating with Families Who Cannot Attend Events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637" y="709368"/>
            <a:ext cx="7315200" cy="5120640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Strategic Use of Website </a:t>
            </a:r>
            <a:r>
              <a:rPr lang="en-US" sz="2800" dirty="0">
                <a:solidFill>
                  <a:schemeClr val="tx1"/>
                </a:solidFill>
              </a:rPr>
              <a:t>– What is not in your website?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School APP </a:t>
            </a:r>
            <a:r>
              <a:rPr lang="en-US" sz="2800" dirty="0">
                <a:solidFill>
                  <a:schemeClr val="tx1"/>
                </a:solidFill>
              </a:rPr>
              <a:t>(Schoolinfoapp.com)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Videos</a:t>
            </a:r>
            <a:r>
              <a:rPr lang="en-US" sz="2800" dirty="0">
                <a:solidFill>
                  <a:schemeClr val="tx1"/>
                </a:solidFill>
              </a:rPr>
              <a:t> – can be posted on school app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Parent Portal </a:t>
            </a:r>
            <a:r>
              <a:rPr lang="en-US" sz="2800" dirty="0">
                <a:solidFill>
                  <a:schemeClr val="tx1"/>
                </a:solidFill>
              </a:rPr>
              <a:t>– A great tool!  Do your parents know how to use it?  Who is using it?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Interactive Family Assignments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24195" r="14265" b="32135"/>
          <a:stretch/>
        </p:blipFill>
        <p:spPr>
          <a:xfrm>
            <a:off x="8979907" y="5954552"/>
            <a:ext cx="2560576" cy="90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0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19050"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Why 9</a:t>
            </a:r>
            <a:r>
              <a:rPr lang="en-US" sz="4000" b="1" baseline="30000" dirty="0">
                <a:solidFill>
                  <a:schemeClr val="tx1"/>
                </a:solidFill>
              </a:rPr>
              <a:t>th</a:t>
            </a:r>
            <a:r>
              <a:rPr lang="en-US" sz="4000" b="1" dirty="0">
                <a:solidFill>
                  <a:schemeClr val="tx1"/>
                </a:solidFill>
              </a:rPr>
              <a:t> grade matters?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Ensuring positive outcomes for all students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24195" r="14265" b="32135"/>
          <a:stretch/>
        </p:blipFill>
        <p:spPr>
          <a:xfrm>
            <a:off x="8718402" y="5173786"/>
            <a:ext cx="2298450" cy="8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43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0006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Interactive Family Assignments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5169" y="814478"/>
            <a:ext cx="7339299" cy="5140074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Research-based practice that has shown positive effects on student achievement in core subjects</a:t>
            </a:r>
          </a:p>
          <a:p>
            <a:r>
              <a:rPr lang="en-US" sz="2800" dirty="0">
                <a:solidFill>
                  <a:schemeClr val="tx1"/>
                </a:solidFill>
              </a:rPr>
              <a:t>One way to get information to families who cannot attend events</a:t>
            </a:r>
          </a:p>
          <a:p>
            <a:r>
              <a:rPr lang="en-US" sz="2800" dirty="0">
                <a:solidFill>
                  <a:schemeClr val="tx1"/>
                </a:solidFill>
              </a:rPr>
              <a:t>Promotes interaction between family member and student about what it takes to be successful in high school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" y="1188720"/>
            <a:ext cx="33786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Interactive Homework Can Communicate</a:t>
            </a:r>
          </a:p>
          <a:p>
            <a:r>
              <a:rPr lang="en-US" sz="4000" b="1" dirty="0"/>
              <a:t>Information to Families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24195" r="14265" b="32135"/>
          <a:stretch/>
        </p:blipFill>
        <p:spPr>
          <a:xfrm>
            <a:off x="8709862" y="5954552"/>
            <a:ext cx="2560576" cy="90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18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92" y="469900"/>
            <a:ext cx="2930770" cy="5290038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Four Interactive Activities Focused on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7015" y="844062"/>
            <a:ext cx="7409637" cy="4992194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Absences Add Up</a:t>
            </a:r>
          </a:p>
          <a:p>
            <a:r>
              <a:rPr lang="en-US" sz="3200" dirty="0">
                <a:solidFill>
                  <a:schemeClr val="tx1"/>
                </a:solidFill>
              </a:rPr>
              <a:t>Destination Graduation:  Stay in the Passing Lane</a:t>
            </a:r>
          </a:p>
          <a:p>
            <a:r>
              <a:rPr lang="en-US" sz="3200" dirty="0">
                <a:solidFill>
                  <a:schemeClr val="tx1"/>
                </a:solidFill>
              </a:rPr>
              <a:t>Gaining Powerful Advantage with a Good GPA</a:t>
            </a:r>
          </a:p>
          <a:p>
            <a:r>
              <a:rPr lang="en-US" sz="3200" dirty="0">
                <a:solidFill>
                  <a:schemeClr val="tx1"/>
                </a:solidFill>
              </a:rPr>
              <a:t>READY, SET, GO on to High School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24195" r="14265" b="32135"/>
          <a:stretch/>
        </p:blipFill>
        <p:spPr>
          <a:xfrm>
            <a:off x="8670784" y="5954552"/>
            <a:ext cx="2560576" cy="90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15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Time for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8788" y="829559"/>
            <a:ext cx="7315200" cy="5246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tx1"/>
                </a:solidFill>
              </a:rPr>
              <a:t>Use the “Search and Discover” feedback sheet with a partner from another level school (8</a:t>
            </a:r>
            <a:r>
              <a:rPr lang="en-US" sz="3400" baseline="30000" dirty="0">
                <a:solidFill>
                  <a:schemeClr val="tx1"/>
                </a:solidFill>
              </a:rPr>
              <a:t>th</a:t>
            </a:r>
            <a:r>
              <a:rPr lang="en-US" sz="3400" dirty="0">
                <a:solidFill>
                  <a:schemeClr val="tx1"/>
                </a:solidFill>
              </a:rPr>
              <a:t> grade school representative working with 9</a:t>
            </a:r>
            <a:r>
              <a:rPr lang="en-US" sz="3400" baseline="30000" dirty="0">
                <a:solidFill>
                  <a:schemeClr val="tx1"/>
                </a:solidFill>
              </a:rPr>
              <a:t>th</a:t>
            </a:r>
            <a:r>
              <a:rPr lang="en-US" sz="3400" dirty="0">
                <a:solidFill>
                  <a:schemeClr val="tx1"/>
                </a:solidFill>
              </a:rPr>
              <a:t> grade school representative) to evaluate ONE of the interactive family activities.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400" dirty="0">
                <a:solidFill>
                  <a:schemeClr val="tx1"/>
                </a:solidFill>
              </a:rPr>
              <a:t>How would you adapt this to make it most useful to you and your families?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24195" r="14265" b="32135"/>
          <a:stretch/>
        </p:blipFill>
        <p:spPr>
          <a:xfrm>
            <a:off x="9104532" y="5735688"/>
            <a:ext cx="2240174" cy="79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55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14" y="2791186"/>
            <a:ext cx="7259789" cy="1257183"/>
          </a:xfrm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LUNCH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24195" r="14265" b="32135"/>
          <a:stretch/>
        </p:blipFill>
        <p:spPr>
          <a:xfrm>
            <a:off x="406429" y="2653893"/>
            <a:ext cx="2560576" cy="90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63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Continuous Improvement Approach to Family Engagement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99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798" y="189164"/>
            <a:ext cx="8401146" cy="6299504"/>
          </a:xfrm>
        </p:spPr>
      </p:pic>
      <p:sp>
        <p:nvSpPr>
          <p:cNvPr id="5" name="Rectangle 4"/>
          <p:cNvSpPr/>
          <p:nvPr/>
        </p:nvSpPr>
        <p:spPr>
          <a:xfrm>
            <a:off x="8571653" y="6488668"/>
            <a:ext cx="371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https://www.pinterest.com/pin/551268810610926516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07280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1"/>
          <p:cNvSpPr>
            <a:spLocks/>
          </p:cNvSpPr>
          <p:nvPr/>
        </p:nvSpPr>
        <p:spPr bwMode="auto">
          <a:xfrm>
            <a:off x="4388338" y="270851"/>
            <a:ext cx="6697785" cy="9889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1600" dirty="0">
                <a:solidFill>
                  <a:srgbClr val="292A45"/>
                </a:solidFill>
                <a:latin typeface="Trebuchet MS" charset="0"/>
                <a:cs typeface="Trebuchet MS" charset="0"/>
                <a:sym typeface="Trebuchet MS" charset="0"/>
              </a:rPr>
              <a:t> </a:t>
            </a:r>
            <a:br>
              <a:rPr lang="en-US" sz="1600" dirty="0">
                <a:solidFill>
                  <a:srgbClr val="292A45"/>
                </a:solidFill>
                <a:latin typeface="Trebuchet MS" charset="0"/>
                <a:cs typeface="Trebuchet MS" charset="0"/>
                <a:sym typeface="Trebuchet MS" charset="0"/>
              </a:rPr>
            </a:br>
            <a:r>
              <a:rPr lang="en-US" sz="2800" b="1" dirty="0">
                <a:cs typeface="Trebuchet MS" charset="0"/>
                <a:sym typeface="Trebuchet MS" charset="0"/>
              </a:rPr>
              <a:t>Cycle of Inquiry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800" b="1" dirty="0">
                <a:cs typeface="Helvetica" charset="0"/>
                <a:sym typeface="Trebuchet MS" charset="0"/>
              </a:rPr>
              <a:t>A Framework for Continuous Improvement</a:t>
            </a:r>
            <a:endParaRPr lang="en-US" sz="2800" dirty="0">
              <a:cs typeface="Helvetica" charset="0"/>
            </a:endParaRPr>
          </a:p>
        </p:txBody>
      </p:sp>
      <p:sp>
        <p:nvSpPr>
          <p:cNvPr id="23554" name="AutoShape 2"/>
          <p:cNvSpPr>
            <a:spLocks/>
          </p:cNvSpPr>
          <p:nvPr/>
        </p:nvSpPr>
        <p:spPr bwMode="auto">
          <a:xfrm>
            <a:off x="462438" y="1706879"/>
            <a:ext cx="2771990" cy="43254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/>
          <a:lstStyle/>
          <a:p>
            <a:pPr algn="ctr">
              <a:buClr>
                <a:srgbClr val="53548A"/>
              </a:buClr>
              <a:buSzPct val="75000"/>
              <a:defRPr/>
            </a:pPr>
            <a:r>
              <a:rPr lang="en-US" sz="6600" dirty="0">
                <a:cs typeface="Helvetica" charset="0"/>
              </a:rPr>
              <a:t>Cycle </a:t>
            </a:r>
          </a:p>
          <a:p>
            <a:pPr algn="ctr">
              <a:buClr>
                <a:srgbClr val="53548A"/>
              </a:buClr>
              <a:buSzPct val="75000"/>
              <a:defRPr/>
            </a:pPr>
            <a:r>
              <a:rPr lang="en-US" sz="6600" dirty="0">
                <a:cs typeface="Helvetica" charset="0"/>
              </a:rPr>
              <a:t>of </a:t>
            </a:r>
          </a:p>
          <a:p>
            <a:pPr algn="ctr">
              <a:buClr>
                <a:srgbClr val="53548A"/>
              </a:buClr>
              <a:buSzPct val="75000"/>
              <a:defRPr/>
            </a:pPr>
            <a:r>
              <a:rPr lang="en-US" sz="6600" dirty="0">
                <a:cs typeface="Helvetica" charset="0"/>
              </a:rPr>
              <a:t>Inquiry</a:t>
            </a:r>
          </a:p>
        </p:txBody>
      </p:sp>
      <p:pic>
        <p:nvPicPr>
          <p:cNvPr id="33" name="Picture 32"/>
          <p:cNvPicPr/>
          <p:nvPr/>
        </p:nvPicPr>
        <p:blipFill rotWithShape="1">
          <a:blip r:embed="rId3"/>
          <a:srcRect l="12821" t="31935" r="26154" b="4502"/>
          <a:stretch/>
        </p:blipFill>
        <p:spPr bwMode="auto">
          <a:xfrm>
            <a:off x="3704492" y="1383323"/>
            <a:ext cx="7956062" cy="4595448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7382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Cycle of Inquiry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0191" y="754693"/>
            <a:ext cx="7315200" cy="5120640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Use Reflection Sheet and Cycle of Inquiry Worksheet to structure a discussion about a recent family engagement practice focused on the transition to high school.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24195" r="14265" b="32135"/>
          <a:stretch/>
        </p:blipFill>
        <p:spPr>
          <a:xfrm>
            <a:off x="9011138" y="5938282"/>
            <a:ext cx="2134253" cy="7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50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Beyond Random Acts of Family Engagement…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31938" y="1701660"/>
            <a:ext cx="3474720" cy="40233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Schools need a 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C00000"/>
                </a:solidFill>
              </a:rPr>
              <a:t>SYSTEMATIC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C00000"/>
                </a:solidFill>
              </a:rPr>
              <a:t>PLAN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linking family engagement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</a:rPr>
              <a:t>to desired student outcomes</a:t>
            </a:r>
          </a:p>
        </p:txBody>
      </p:sp>
      <p:pic>
        <p:nvPicPr>
          <p:cNvPr id="7" name="Content Placeholder 6" descr="One of the most difficult speeches to prepare is an ...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24" y="3011473"/>
            <a:ext cx="3475037" cy="2895097"/>
          </a:xfrm>
        </p:spPr>
      </p:pic>
      <p:pic>
        <p:nvPicPr>
          <p:cNvPr id="8" name="Picture 7" descr="Technology Enhanced Learning | Enhancing the learning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0"/>
            <a:ext cx="57531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83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Family Engagement as Part of the School Improvement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The family engagement action plan should be a </a:t>
            </a:r>
            <a:r>
              <a:rPr lang="en-US" sz="3200" b="1" dirty="0"/>
              <a:t>sub-section of the school improvement plan </a:t>
            </a:r>
            <a:r>
              <a:rPr lang="en-US" sz="3200" dirty="0"/>
              <a:t>(it’s not another plan).</a:t>
            </a:r>
          </a:p>
          <a:p>
            <a:r>
              <a:rPr lang="en-US" sz="3200" dirty="0"/>
              <a:t>How will the school engage families to help meet its goals for student outcomes?</a:t>
            </a:r>
          </a:p>
          <a:p>
            <a:r>
              <a:rPr lang="en-US" sz="3200" dirty="0"/>
              <a:t>How will all family engagement activities relate to improving outcomes for students in all important areas (attendance, achievement, health, citizenship, college and career readiness, etc.)?</a:t>
            </a:r>
          </a:p>
        </p:txBody>
      </p:sp>
    </p:spTree>
    <p:extLst>
      <p:ext uri="{BB962C8B-B14F-4D97-AF65-F5344CB8AC3E}">
        <p14:creationId xmlns:p14="http://schemas.microsoft.com/office/powerpoint/2010/main" val="292108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24195" r="14265" b="32135"/>
          <a:stretch/>
        </p:blipFill>
        <p:spPr>
          <a:xfrm>
            <a:off x="101630" y="1551925"/>
            <a:ext cx="3236792" cy="114203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0" y="2932261"/>
            <a:ext cx="3150528" cy="2096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68" y="1567458"/>
            <a:ext cx="3382581" cy="33825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856272" y="1136899"/>
            <a:ext cx="321394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“This is the year that will set the stage for whether high school students will graduate and whether they will be ready for college.”</a:t>
            </a:r>
          </a:p>
          <a:p>
            <a:endParaRPr lang="en-US" sz="2800" dirty="0"/>
          </a:p>
          <a:p>
            <a:endParaRPr lang="en-US" sz="2800" dirty="0"/>
          </a:p>
          <a:p>
            <a:pPr algn="r"/>
            <a:r>
              <a:rPr lang="en-US" sz="2000" dirty="0"/>
              <a:t>Chicago Consortium on School Research, 2007</a:t>
            </a:r>
          </a:p>
        </p:txBody>
      </p:sp>
    </p:spTree>
    <p:extLst>
      <p:ext uri="{BB962C8B-B14F-4D97-AF65-F5344CB8AC3E}">
        <p14:creationId xmlns:p14="http://schemas.microsoft.com/office/powerpoint/2010/main" val="1624087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Link Family Engagement to School Improvement Goals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7818145" y="2152162"/>
          <a:ext cx="3475038" cy="4023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CONSULT    YOUR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657600" y="1123837"/>
            <a:ext cx="3819831" cy="44946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Consider how to plan family engagement strategies and activities that are linked to overarching goals in your school’s improvement plan</a:t>
            </a:r>
          </a:p>
        </p:txBody>
      </p:sp>
    </p:spTree>
    <p:extLst>
      <p:ext uri="{BB962C8B-B14F-4D97-AF65-F5344CB8AC3E}">
        <p14:creationId xmlns:p14="http://schemas.microsoft.com/office/powerpoint/2010/main" val="1174143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What will help us to plan?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2361" y="786121"/>
            <a:ext cx="7915055" cy="517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55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Planning for Family Engagement This School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7354" y="864108"/>
            <a:ext cx="7347114" cy="4645738"/>
          </a:xfrm>
          <a:ln w="1905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Resources for Group Planning Time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Planning Calendar</a:t>
            </a:r>
          </a:p>
          <a:p>
            <a:r>
              <a:rPr lang="en-US" sz="2800" dirty="0"/>
              <a:t>Action planning form</a:t>
            </a:r>
          </a:p>
          <a:p>
            <a:r>
              <a:rPr lang="en-US" sz="2800" dirty="0"/>
              <a:t>List of possible transition activities</a:t>
            </a:r>
          </a:p>
          <a:p>
            <a:r>
              <a:rPr lang="en-US" sz="2800" dirty="0"/>
              <a:t>Facilitators in the room are happy to discuss with you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24195" r="14265" b="32135"/>
          <a:stretch/>
        </p:blipFill>
        <p:spPr>
          <a:xfrm>
            <a:off x="9042400" y="5802663"/>
            <a:ext cx="2142068" cy="75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8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Large Group Sharing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42" y="1432561"/>
            <a:ext cx="7581418" cy="3992880"/>
          </a:xfrm>
          <a:ln w="1905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24195" r="14265" b="32135"/>
          <a:stretch/>
        </p:blipFill>
        <p:spPr>
          <a:xfrm>
            <a:off x="9018954" y="5794391"/>
            <a:ext cx="2165514" cy="7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22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C6658-8E50-4721-835D-7A626EBC2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Keep Connected!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61DA4-5FE2-4694-9652-0A8465318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738" y="1989620"/>
            <a:ext cx="3605420" cy="4601183"/>
          </a:xfrm>
        </p:spPr>
        <p:txBody>
          <a:bodyPr/>
          <a:lstStyle/>
          <a:p>
            <a:r>
              <a:rPr lang="en-US" sz="2800" dirty="0"/>
              <a:t>Look for monthly e-briefs</a:t>
            </a:r>
          </a:p>
          <a:p>
            <a:r>
              <a:rPr lang="en-US" sz="2800" dirty="0"/>
              <a:t>District facilitator is glad to meet with your team at your school </a:t>
            </a:r>
          </a:p>
          <a:p>
            <a:r>
              <a:rPr lang="en-US" sz="2800" dirty="0"/>
              <a:t>Stay tuned for date and time for regional cluster meetings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DA38B3-6326-4F2D-85B8-9BDBCE81E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37389" y="1383564"/>
            <a:ext cx="4223525" cy="331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50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467A"/>
                </a:solidFill>
              </a:rPr>
              <a:t>Passing All Courses </a:t>
            </a:r>
            <a:br>
              <a:rPr lang="en-US" b="1" dirty="0">
                <a:solidFill>
                  <a:srgbClr val="00467A"/>
                </a:solidFill>
              </a:rPr>
            </a:br>
            <a:r>
              <a:rPr lang="en-US" b="1" dirty="0">
                <a:solidFill>
                  <a:srgbClr val="00467A"/>
                </a:solidFill>
              </a:rPr>
              <a:t>in 9</a:t>
            </a:r>
            <a:r>
              <a:rPr lang="en-US" b="1" baseline="30000" dirty="0">
                <a:solidFill>
                  <a:srgbClr val="00467A"/>
                </a:solidFill>
              </a:rPr>
              <a:t>th</a:t>
            </a:r>
            <a:r>
              <a:rPr lang="en-US" b="1" dirty="0">
                <a:solidFill>
                  <a:srgbClr val="00467A"/>
                </a:solidFill>
              </a:rPr>
              <a:t> Grade Is Crucial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740855"/>
              </p:ext>
            </p:extLst>
          </p:nvPr>
        </p:nvGraphicFramePr>
        <p:xfrm>
          <a:off x="3763993" y="81278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211" y="5207404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Number of Courses Failed in 9</a:t>
            </a:r>
            <a:r>
              <a:rPr lang="en-US" sz="2000" baseline="30000" dirty="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Grade</a:t>
            </a:r>
          </a:p>
        </p:txBody>
      </p:sp>
    </p:spTree>
    <p:extLst>
      <p:ext uri="{BB962C8B-B14F-4D97-AF65-F5344CB8AC3E}">
        <p14:creationId xmlns:p14="http://schemas.microsoft.com/office/powerpoint/2010/main" val="359821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155410"/>
              </p:ext>
            </p:extLst>
          </p:nvPr>
        </p:nvGraphicFramePr>
        <p:xfrm>
          <a:off x="3616111" y="1515986"/>
          <a:ext cx="7620000" cy="418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18713" y="5375696"/>
            <a:ext cx="83602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 Attendance means missing no more than one day per month.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163902" y="1716655"/>
            <a:ext cx="30911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4F8A"/>
                </a:solidFill>
                <a:latin typeface="Calibri"/>
              </a:rPr>
              <a:t>Success in High School is</a:t>
            </a:r>
          </a:p>
          <a:p>
            <a:r>
              <a:rPr lang="en-US" sz="3600" b="1" dirty="0">
                <a:solidFill>
                  <a:srgbClr val="004F8A"/>
                </a:solidFill>
                <a:latin typeface="Calibri"/>
              </a:rPr>
              <a:t>Directly Related to Attendance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3810000" y="425886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Percent Graduating on Time, by 9</a:t>
            </a:r>
            <a:r>
              <a:rPr lang="en-US" sz="2000" b="1" baseline="30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</a:t>
            </a:r>
            <a:r>
              <a:rPr lang="en-US" sz="2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Grade Attendance Rates</a:t>
            </a:r>
          </a:p>
          <a:p>
            <a:pPr algn="ctr"/>
            <a:r>
              <a:rPr lang="en-US" sz="2000" b="1" dirty="0">
                <a:latin typeface="+mj-lt"/>
                <a:cs typeface="Arial" panose="020B0604020202020204" pitchFamily="34" charset="0"/>
              </a:rPr>
              <a:t>(From Another Urban District)</a:t>
            </a:r>
            <a:endParaRPr lang="en-US" sz="2000" b="1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745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467A"/>
                </a:solidFill>
              </a:rPr>
              <a:t>Passing Courses Is Related to Attendance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2920" y="1178696"/>
            <a:ext cx="32139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Students who are chronically absent are much more likely to fail courses than those who attend regularly.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FC227-3E22-499E-8653-2BAB7D5AC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21502" y="2960151"/>
            <a:ext cx="3927844" cy="295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0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Engagement is Critical to Ensure Good Attendance and Course Performance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383062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8318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320" y="426720"/>
            <a:ext cx="7985760" cy="555802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School efforts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to engage families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 in the transition to high school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are crucial for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/>
              <a:t>eliminating the opportunity gap.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8" y="2116667"/>
            <a:ext cx="3016903" cy="2418588"/>
          </a:xfrm>
          <a:prstGeom prst="rect">
            <a:avLst/>
          </a:prstGeom>
        </p:spPr>
      </p:pic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FAD84168-8062-4B10-B15A-3F3791E74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71472" y="2795367"/>
            <a:ext cx="4410481" cy="3274782"/>
          </a:xfrm>
        </p:spPr>
      </p:pic>
    </p:spTree>
    <p:extLst>
      <p:ext uri="{BB962C8B-B14F-4D97-AF65-F5344CB8AC3E}">
        <p14:creationId xmlns:p14="http://schemas.microsoft.com/office/powerpoint/2010/main" val="508406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WHAT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What do families need to know so they can help students be successful in high school?</a:t>
            </a:r>
          </a:p>
          <a:p>
            <a:pPr marL="0" indent="0">
              <a:buNone/>
            </a:pP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24195" r="14265" b="32135"/>
          <a:stretch/>
        </p:blipFill>
        <p:spPr>
          <a:xfrm>
            <a:off x="8996767" y="6086114"/>
            <a:ext cx="2187701" cy="77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88032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ivic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  <a:fontScheme name="Equity">
    <a:majorFont>
      <a:latin typeface="Franklin Gothic Book"/>
      <a:ea typeface=""/>
      <a:cs typeface=""/>
      <a:font script="Grek" typeface="Calibri"/>
      <a:font script="Cyrl" typeface="Calibri"/>
      <a:font script="Jpan" typeface="HGｺﾞｼｯｸM"/>
      <a:font script="Hang" typeface="바탕"/>
      <a:font script="Hans" typeface="幼圆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Perpetua"/>
      <a:ea typeface=""/>
      <a:cs typeface=""/>
      <a:font script="Grek" typeface="Cambria"/>
      <a:font script="Cyrl" typeface="Cambria"/>
      <a:font script="Jpan" typeface="HG創英ﾌﾟﾚｾﾞﾝｽEB"/>
      <a:font script="Hang" typeface="맑은 고딕"/>
      <a:font script="Hans" typeface="宋体"/>
      <a:font script="Hant" typeface="新細明體"/>
      <a:font script="Arab" typeface="Times New Roman"/>
      <a:font script="Hebr" typeface="Aharoni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Equity">
    <a: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tint val="30000"/>
              <a:satMod val="300000"/>
            </a:schemeClr>
            <a:schemeClr val="phClr">
              <a:tint val="40000"/>
              <a:satMod val="200000"/>
            </a:schemeClr>
          </a:duotone>
        </a:blip>
        <a:tile tx="0" ty="0" sx="70000" sy="70000" flip="none" algn="ctr"/>
      </a:blipFill>
      <a:blipFill>
        <a:blip xmlns:r="http://schemas.openxmlformats.org/officeDocument/2006/relationships" r:embed="rId1">
          <a:duotone>
            <a:schemeClr val="phClr">
              <a:shade val="22000"/>
              <a:satMod val="160000"/>
            </a:schemeClr>
            <a:schemeClr val="phClr">
              <a:shade val="45000"/>
              <a:satMod val="100000"/>
            </a:schemeClr>
          </a:duotone>
        </a:blip>
        <a:tile tx="0" ty="0" sx="65000" sy="65000" flip="none" algn="ctr"/>
      </a:blipFill>
    </a:fillStyleLst>
    <a:lnStyleLst>
      <a:ln w="9525" cap="flat" cmpd="sng" algn="ctr">
        <a:solidFill>
          <a:schemeClr val="phClr">
            <a:shade val="60000"/>
            <a:satMod val="110000"/>
          </a:schemeClr>
        </a:solidFill>
        <a:prstDash val="solid"/>
      </a:ln>
      <a:ln w="127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phClr">
              <a:tint val="10000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40000"/>
              <a:satMod val="165000"/>
            </a:schemeClr>
          </a:gs>
          <a:gs pos="50000">
            <a:schemeClr val="phClr">
              <a:shade val="80000"/>
              <a:satMod val="155000"/>
            </a:schemeClr>
          </a:gs>
          <a:gs pos="100000">
            <a:schemeClr val="phClr">
              <a:tint val="95000"/>
              <a:satMod val="20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tint val="95000"/>
              <a:satMod val="200000"/>
            </a:schemeClr>
            <a:schemeClr val="phClr">
              <a:shade val="80000"/>
              <a:satMod val="100000"/>
            </a:schemeClr>
          </a:duotone>
        </a:blip>
        <a:tile tx="0" ty="0" sx="55000" sy="5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6306</TotalTime>
  <Words>1256</Words>
  <Application>Microsoft Office PowerPoint</Application>
  <PresentationFormat>Widescreen</PresentationFormat>
  <Paragraphs>191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ＭＳ Ｐゴシック</vt:lpstr>
      <vt:lpstr>Arial</vt:lpstr>
      <vt:lpstr>Calibri</vt:lpstr>
      <vt:lpstr>Corbel</vt:lpstr>
      <vt:lpstr>Garamond</vt:lpstr>
      <vt:lpstr>Helvetica</vt:lpstr>
      <vt:lpstr>Maiandra GD</vt:lpstr>
      <vt:lpstr>Trebuchet MS</vt:lpstr>
      <vt:lpstr>Wingdings 2</vt:lpstr>
      <vt:lpstr>Frame</vt:lpstr>
      <vt:lpstr>Improving 9th Grade Student Outcomes  The Why, What and How  of Secondary Family Engagement</vt:lpstr>
      <vt:lpstr>WHY?</vt:lpstr>
      <vt:lpstr>PowerPoint Presentation</vt:lpstr>
      <vt:lpstr>Passing All Courses  in 9th Grade Is Crucial</vt:lpstr>
      <vt:lpstr>PowerPoint Presentation</vt:lpstr>
      <vt:lpstr>Passing Courses Is Related to Attendance</vt:lpstr>
      <vt:lpstr>Family Engagement is Critical to Ensure Good Attendance and Course Performance</vt:lpstr>
      <vt:lpstr>PowerPoint Presentation</vt:lpstr>
      <vt:lpstr>WHAT</vt:lpstr>
      <vt:lpstr>Small groups brainstorm together</vt:lpstr>
      <vt:lpstr>Large Group Sharing</vt:lpstr>
      <vt:lpstr>WHAT FAMILIES NEED TO KNOW</vt:lpstr>
      <vt:lpstr>CAN FAMILIES FIND INFOR-MATION EASILY?</vt:lpstr>
      <vt:lpstr>Small Group Discussion about Families’ Information Needs</vt:lpstr>
      <vt:lpstr>PowerPoint Presentation</vt:lpstr>
      <vt:lpstr>PowerPoint Presentation</vt:lpstr>
      <vt:lpstr>HOW CAN SCHOOLS ENGAGE FAMILIES</vt:lpstr>
      <vt:lpstr>HOW CAN SCHOOLS ENGAGE FAMILIES </vt:lpstr>
      <vt:lpstr>Communicating with Families Who Cannot Attend Events </vt:lpstr>
      <vt:lpstr>Interactive Family Assignments</vt:lpstr>
      <vt:lpstr>Four Interactive Activities Focused on Transition</vt:lpstr>
      <vt:lpstr>Time for Feedback</vt:lpstr>
      <vt:lpstr>LUNCH</vt:lpstr>
      <vt:lpstr>A Continuous Improvement Approach to Family Engagement</vt:lpstr>
      <vt:lpstr>PowerPoint Presentation</vt:lpstr>
      <vt:lpstr>PowerPoint Presentation</vt:lpstr>
      <vt:lpstr>Cycle of Inquiry</vt:lpstr>
      <vt:lpstr>Beyond Random Acts of Family Engagement…</vt:lpstr>
      <vt:lpstr>Family Engagement as Part of the School Improvement Plan</vt:lpstr>
      <vt:lpstr>Link Family Engagement to School Improvement Goals</vt:lpstr>
      <vt:lpstr>What will help us to plan?</vt:lpstr>
      <vt:lpstr>Planning for Family Engagement This School Year</vt:lpstr>
      <vt:lpstr>Large Group Sharing</vt:lpstr>
      <vt:lpstr>Keep Connected!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Families in High School Success</dc:title>
  <dc:creator>Microsoft account</dc:creator>
  <cp:lastModifiedBy>Martha Mac Iver</cp:lastModifiedBy>
  <cp:revision>106</cp:revision>
  <cp:lastPrinted>2016-10-20T22:33:19Z</cp:lastPrinted>
  <dcterms:created xsi:type="dcterms:W3CDTF">2016-01-27T21:41:24Z</dcterms:created>
  <dcterms:modified xsi:type="dcterms:W3CDTF">2020-07-17T16:36:52Z</dcterms:modified>
</cp:coreProperties>
</file>