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64" r:id="rId2"/>
    <p:sldId id="258" r:id="rId3"/>
    <p:sldId id="259" r:id="rId4"/>
    <p:sldId id="260" r:id="rId5"/>
    <p:sldId id="256" r:id="rId6"/>
    <p:sldId id="265" r:id="rId7"/>
    <p:sldId id="263" r:id="rId8"/>
    <p:sldId id="262" r:id="rId9"/>
    <p:sldId id="261" r:id="rId10"/>
    <p:sldId id="267" r:id="rId11"/>
    <p:sldId id="266" r:id="rId12"/>
    <p:sldId id="268" r:id="rId13"/>
    <p:sldId id="269" r:id="rId14"/>
    <p:sldId id="270" r:id="rId15"/>
    <p:sldId id="271" r:id="rId16"/>
    <p:sldId id="273" r:id="rId17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66.43.37\share\1%20SEATTLE%20IES%20EFIHSS\Seattle%20data\Corrected%20Cumulative%20Semester%201%20Attendance%20%20charts%20for%20Seattle%20April%202018%20adapted%20for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66.43.37\share\1%20SEATTLE%20IES%20EFIHSS\Seattle%20data\Corrected%20Cumulative%20Semester%201%20Attendance%20%20charts%20for%20Seattle%20April%202018%20adapted%20for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Percent</a:t>
            </a:r>
            <a:r>
              <a:rPr lang="en-US" sz="3200" baseline="0" dirty="0"/>
              <a:t> of 9</a:t>
            </a:r>
            <a:r>
              <a:rPr lang="en-US" sz="3200" baseline="30000" dirty="0"/>
              <a:t>th</a:t>
            </a:r>
            <a:r>
              <a:rPr lang="en-US" sz="3200" baseline="0" dirty="0"/>
              <a:t> Graders Failing at Least </a:t>
            </a:r>
          </a:p>
          <a:p>
            <a:pPr>
              <a:defRPr sz="2800"/>
            </a:pPr>
            <a:r>
              <a:rPr lang="en-US" sz="3200" baseline="0" dirty="0"/>
              <a:t>One Semester Course</a:t>
            </a:r>
            <a:endParaRPr lang="en-US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All 9th graders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Sheet1!$H$2:$J$2</c:f>
              <c:strCache>
                <c:ptCount val="3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</c:strCache>
            </c:strRef>
          </c:cat>
          <c:val>
            <c:numRef>
              <c:f>Sheet1!$H$3:$J$3</c:f>
              <c:numCache>
                <c:formatCode>0.0%</c:formatCode>
                <c:ptCount val="3"/>
                <c:pt idx="0">
                  <c:v>0.214</c:v>
                </c:pt>
                <c:pt idx="1">
                  <c:v>0.218</c:v>
                </c:pt>
                <c:pt idx="2">
                  <c:v>0.19500000000000001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4E-4B45-892A-4C5B9A04A2B4}"/>
            </c:ext>
          </c:extLst>
        </c:ser>
        <c:ser>
          <c:idx val="1"/>
          <c:order val="1"/>
          <c:tx>
            <c:strRef>
              <c:f>Sheet1!$G$4</c:f>
              <c:strCache>
                <c:ptCount val="1"/>
                <c:pt idx="0">
                  <c:v>African-American 9th graders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Sheet1!$H$2:$J$2</c:f>
              <c:strCache>
                <c:ptCount val="3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</c:strCache>
            </c:strRef>
          </c:cat>
          <c:val>
            <c:numRef>
              <c:f>Sheet1!$H$4:$J$4</c:f>
              <c:numCache>
                <c:formatCode>0.0%</c:formatCode>
                <c:ptCount val="3"/>
                <c:pt idx="0">
                  <c:v>0.433</c:v>
                </c:pt>
                <c:pt idx="1">
                  <c:v>0.40899999999999997</c:v>
                </c:pt>
                <c:pt idx="2">
                  <c:v>0.40200000000000002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4E-4B45-892A-4C5B9A04A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96448"/>
        <c:axId val="587397624"/>
      </c:lineChart>
      <c:catAx>
        <c:axId val="58739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97624"/>
        <c:crosses val="autoZero"/>
        <c:auto val="1"/>
        <c:lblAlgn val="ctr"/>
        <c:lblOffset val="100"/>
        <c:noMultiLvlLbl val="0"/>
      </c:catAx>
      <c:valAx>
        <c:axId val="58739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9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61080529772791"/>
          <c:y val="0.92628021058014587"/>
          <c:w val="0.6065917915778436"/>
          <c:h val="7.37197894198541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Percent of  9</a:t>
            </a:r>
            <a:r>
              <a:rPr lang="en-US" sz="2800" baseline="30000" dirty="0"/>
              <a:t>th</a:t>
            </a:r>
            <a:r>
              <a:rPr lang="en-US" sz="2800" dirty="0"/>
              <a:t> Graders</a:t>
            </a:r>
            <a:r>
              <a:rPr lang="en-US" sz="2800" baseline="0" dirty="0"/>
              <a:t> Failing at Least One Course During First Semester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'Semester 1 Failures'!$R$26:$T$26</c:f>
              <c:strCache>
                <c:ptCount val="3"/>
                <c:pt idx="0">
                  <c:v>Sem 1 15-16</c:v>
                </c:pt>
                <c:pt idx="1">
                  <c:v>Sem 1 16-17</c:v>
                </c:pt>
                <c:pt idx="2">
                  <c:v>Sem 1 17-18</c:v>
                </c:pt>
              </c:strCache>
            </c:strRef>
          </c:cat>
          <c:val>
            <c:numRef>
              <c:f>'Semester 1 Failures'!$R$27:$T$27</c:f>
              <c:numCache>
                <c:formatCode>0.0%</c:formatCode>
                <c:ptCount val="3"/>
                <c:pt idx="0">
                  <c:v>0.154</c:v>
                </c:pt>
                <c:pt idx="1">
                  <c:v>0.15</c:v>
                </c:pt>
                <c:pt idx="2">
                  <c:v>0.108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65-4346-B11B-74CBAE5EF6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2326048"/>
        <c:axId val="92323552"/>
      </c:lineChart>
      <c:catAx>
        <c:axId val="9232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23552"/>
        <c:crosses val="autoZero"/>
        <c:auto val="1"/>
        <c:lblAlgn val="ctr"/>
        <c:lblOffset val="100"/>
        <c:noMultiLvlLbl val="0"/>
      </c:catAx>
      <c:valAx>
        <c:axId val="9232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2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Percent of 9th</a:t>
            </a:r>
            <a:r>
              <a:rPr lang="en-US" sz="2400" baseline="0" dirty="0"/>
              <a:t> Graders Failing at Least One Course </a:t>
            </a:r>
          </a:p>
          <a:p>
            <a:pPr>
              <a:defRPr sz="2400"/>
            </a:pPr>
            <a:r>
              <a:rPr lang="en-US" sz="2400" baseline="0" dirty="0"/>
              <a:t>During First Semester </a:t>
            </a:r>
            <a:r>
              <a:rPr lang="en-US" sz="24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026455490909667E-2"/>
          <c:y val="0.14192844057700887"/>
          <c:w val="0.91253286692470081"/>
          <c:h val="0.64365438684413945"/>
        </c:manualLayout>
      </c:layout>
      <c:lineChart>
        <c:grouping val="standard"/>
        <c:varyColors val="0"/>
        <c:ser>
          <c:idx val="0"/>
          <c:order val="0"/>
          <c:tx>
            <c:strRef>
              <c:f>'S1 Failures by Race'!$A$17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4035031895267855E-2"/>
                  <c:y val="3.0821913652530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36-46A3-B73F-2D143CBF1A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 Failures by Race'!$B$16:$G$16</c:f>
              <c:strCache>
                <c:ptCount val="3"/>
                <c:pt idx="0">
                  <c:v>Sem 1 2015-16</c:v>
                </c:pt>
                <c:pt idx="1">
                  <c:v>Sem 1 2016-17</c:v>
                </c:pt>
                <c:pt idx="2">
                  <c:v>Sem 1 2017-18</c:v>
                </c:pt>
              </c:strCache>
            </c:strRef>
          </c:cat>
          <c:val>
            <c:numRef>
              <c:f>'S1 Failures by Race'!$B$17:$G$17</c:f>
              <c:numCache>
                <c:formatCode>0%</c:formatCode>
                <c:ptCount val="3"/>
                <c:pt idx="0">
                  <c:v>7.8E-2</c:v>
                </c:pt>
                <c:pt idx="1">
                  <c:v>7.1999999999999995E-2</c:v>
                </c:pt>
                <c:pt idx="2">
                  <c:v>5.3999999999999999E-2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36-46A3-B73F-2D143CBF1A94}"/>
            </c:ext>
          </c:extLst>
        </c:ser>
        <c:ser>
          <c:idx val="1"/>
          <c:order val="1"/>
          <c:tx>
            <c:strRef>
              <c:f>'S1 Failures by Race'!$A$18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 Failures by Race'!$B$16:$G$16</c:f>
              <c:strCache>
                <c:ptCount val="3"/>
                <c:pt idx="0">
                  <c:v>Sem 1 2015-16</c:v>
                </c:pt>
                <c:pt idx="1">
                  <c:v>Sem 1 2016-17</c:v>
                </c:pt>
                <c:pt idx="2">
                  <c:v>Sem 1 2017-18</c:v>
                </c:pt>
              </c:strCache>
            </c:strRef>
          </c:cat>
          <c:val>
            <c:numRef>
              <c:f>'S1 Failures by Race'!$B$18:$G$18</c:f>
              <c:numCache>
                <c:formatCode>0%</c:formatCode>
                <c:ptCount val="3"/>
                <c:pt idx="0">
                  <c:v>0.29799999999999999</c:v>
                </c:pt>
                <c:pt idx="1">
                  <c:v>0.307</c:v>
                </c:pt>
                <c:pt idx="2">
                  <c:v>0.22900000000000001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36-46A3-B73F-2D143CBF1A94}"/>
            </c:ext>
          </c:extLst>
        </c:ser>
        <c:ser>
          <c:idx val="2"/>
          <c:order val="2"/>
          <c:tx>
            <c:strRef>
              <c:f>'S1 Failures by Race'!$A$19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 Failures by Race'!$B$16:$G$16</c:f>
              <c:strCache>
                <c:ptCount val="3"/>
                <c:pt idx="0">
                  <c:v>Sem 1 2015-16</c:v>
                </c:pt>
                <c:pt idx="1">
                  <c:v>Sem 1 2016-17</c:v>
                </c:pt>
                <c:pt idx="2">
                  <c:v>Sem 1 2017-18</c:v>
                </c:pt>
              </c:strCache>
            </c:strRef>
          </c:cat>
          <c:val>
            <c:numRef>
              <c:f>'S1 Failures by Race'!$B$19:$G$19</c:f>
              <c:numCache>
                <c:formatCode>0%</c:formatCode>
                <c:ptCount val="3"/>
                <c:pt idx="0">
                  <c:v>0.318</c:v>
                </c:pt>
                <c:pt idx="1">
                  <c:v>0.26800000000000002</c:v>
                </c:pt>
                <c:pt idx="2">
                  <c:v>0.214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36-46A3-B73F-2D143CBF1A94}"/>
            </c:ext>
          </c:extLst>
        </c:ser>
        <c:ser>
          <c:idx val="3"/>
          <c:order val="3"/>
          <c:tx>
            <c:strRef>
              <c:f>'S1 Failures by Race'!$A$20</c:f>
              <c:strCache>
                <c:ptCount val="1"/>
                <c:pt idx="0">
                  <c:v>Multiple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 Failures by Race'!$B$16:$G$16</c:f>
              <c:strCache>
                <c:ptCount val="3"/>
                <c:pt idx="0">
                  <c:v>Sem 1 2015-16</c:v>
                </c:pt>
                <c:pt idx="1">
                  <c:v>Sem 1 2016-17</c:v>
                </c:pt>
                <c:pt idx="2">
                  <c:v>Sem 1 2017-18</c:v>
                </c:pt>
              </c:strCache>
            </c:strRef>
          </c:cat>
          <c:val>
            <c:numRef>
              <c:f>'S1 Failures by Race'!$B$20:$G$20</c:f>
              <c:numCache>
                <c:formatCode>0%</c:formatCode>
                <c:ptCount val="3"/>
                <c:pt idx="0">
                  <c:v>0.158</c:v>
                </c:pt>
                <c:pt idx="1">
                  <c:v>0.10299999999999999</c:v>
                </c:pt>
                <c:pt idx="2">
                  <c:v>0.11600000000000001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36-46A3-B73F-2D143CBF1A94}"/>
            </c:ext>
          </c:extLst>
        </c:ser>
        <c:ser>
          <c:idx val="4"/>
          <c:order val="4"/>
          <c:tx>
            <c:strRef>
              <c:f>'S1 Failures by Race'!$A$21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5799811964506476E-2"/>
                  <c:y val="1.41266093023123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800845629225756E-2"/>
                      <c:h val="8.95762876744299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E36-46A3-B73F-2D143CBF1A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 Failures by Race'!$B$16:$G$16</c:f>
              <c:strCache>
                <c:ptCount val="3"/>
                <c:pt idx="0">
                  <c:v>Sem 1 2015-16</c:v>
                </c:pt>
                <c:pt idx="1">
                  <c:v>Sem 1 2016-17</c:v>
                </c:pt>
                <c:pt idx="2">
                  <c:v>Sem 1 2017-18</c:v>
                </c:pt>
              </c:strCache>
            </c:strRef>
          </c:cat>
          <c:val>
            <c:numRef>
              <c:f>'S1 Failures by Race'!$B$21:$G$21</c:f>
              <c:numCache>
                <c:formatCode>0%</c:formatCode>
                <c:ptCount val="3"/>
                <c:pt idx="0">
                  <c:v>7.8E-2</c:v>
                </c:pt>
                <c:pt idx="1">
                  <c:v>8.3000000000000004E-2</c:v>
                </c:pt>
                <c:pt idx="2">
                  <c:v>5.6000000000000001E-2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36-46A3-B73F-2D143CBF1A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2326880"/>
        <c:axId val="92325632"/>
      </c:lineChart>
      <c:catAx>
        <c:axId val="9232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25632"/>
        <c:crosses val="autoZero"/>
        <c:auto val="1"/>
        <c:lblAlgn val="ctr"/>
        <c:lblOffset val="100"/>
        <c:noMultiLvlLbl val="0"/>
      </c:catAx>
      <c:valAx>
        <c:axId val="9232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2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22DEFED-70FF-4324-AFA9-9DEFA4B71C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A182611-2077-4AB0-AD9C-653BDCB7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1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Engaging Families in High School Success</a:t>
            </a:r>
            <a:br>
              <a:rPr lang="en-US" sz="4000" dirty="0"/>
            </a:br>
            <a:r>
              <a:rPr lang="en-US" sz="4000" dirty="0"/>
              <a:t>Networked Learning Community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795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might account for decline in 9</a:t>
            </a:r>
            <a:r>
              <a:rPr lang="en-US" sz="4000" baseline="30000" dirty="0"/>
              <a:t>th</a:t>
            </a:r>
            <a:r>
              <a:rPr lang="en-US" sz="4000" dirty="0"/>
              <a:t> grade course failure?</a:t>
            </a:r>
          </a:p>
          <a:p>
            <a:r>
              <a:rPr lang="en-US" sz="4000" dirty="0"/>
              <a:t>Could it be related to family engagement efforts?  Or is it due more to other factors?</a:t>
            </a:r>
          </a:p>
        </p:txBody>
      </p:sp>
    </p:spTree>
    <p:extLst>
      <p:ext uri="{BB962C8B-B14F-4D97-AF65-F5344CB8AC3E}">
        <p14:creationId xmlns:p14="http://schemas.microsoft.com/office/powerpoint/2010/main" val="384732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85" y="2272173"/>
            <a:ext cx="3273099" cy="224711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Time to Look at latest data at School Level</a:t>
            </a:r>
          </a:p>
        </p:txBody>
      </p:sp>
      <p:pic>
        <p:nvPicPr>
          <p:cNvPr id="5" name="Content Placeholder 4" descr="大数定律与抽样陷阱 | 网站数据分析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78" y="1083733"/>
            <a:ext cx="6363989" cy="4369939"/>
          </a:xfrm>
        </p:spPr>
      </p:pic>
    </p:spTree>
    <p:extLst>
      <p:ext uri="{BB962C8B-B14F-4D97-AF65-F5344CB8AC3E}">
        <p14:creationId xmlns:p14="http://schemas.microsoft.com/office/powerpoint/2010/main" val="388138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531" y="2010876"/>
            <a:ext cx="4645152" cy="3448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Sharing effective practices for Spring HS information events for incoming 9</a:t>
            </a:r>
            <a:r>
              <a:rPr lang="en-US" sz="4000" baseline="30000" dirty="0"/>
              <a:t>th</a:t>
            </a:r>
            <a:r>
              <a:rPr lang="en-US" sz="4000" dirty="0"/>
              <a:t> grade families</a:t>
            </a:r>
          </a:p>
        </p:txBody>
      </p:sp>
      <p:pic>
        <p:nvPicPr>
          <p:cNvPr id="5" name="Content Placeholder 4" descr="DIREBLOG : PREGUNTAS PARA EL NUEVO CURSO (1/2)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67" y="2390258"/>
            <a:ext cx="6447541" cy="2689833"/>
          </a:xfrm>
        </p:spPr>
      </p:pic>
    </p:spTree>
    <p:extLst>
      <p:ext uri="{BB962C8B-B14F-4D97-AF65-F5344CB8AC3E}">
        <p14:creationId xmlns:p14="http://schemas.microsoft.com/office/powerpoint/2010/main" val="336984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lk:Persian alphabet - Wikipedi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4" y="2189761"/>
            <a:ext cx="4645025" cy="30966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931562" cy="3858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can high schools plan ahead to engage families whose children have already shown signs of struggling in 8</a:t>
            </a:r>
            <a:r>
              <a:rPr lang="en-US" sz="3600" baseline="30000" dirty="0"/>
              <a:t>th</a:t>
            </a:r>
            <a:r>
              <a:rPr lang="en-US" sz="3600" dirty="0"/>
              <a:t> grade?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5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48933"/>
            <a:ext cx="10384821" cy="3417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Text messaging</a:t>
            </a:r>
          </a:p>
          <a:p>
            <a:pPr marL="0" indent="0">
              <a:buNone/>
            </a:pPr>
            <a:r>
              <a:rPr lang="en-US" sz="3600" dirty="0"/>
              <a:t>Parent portal (Source/Schoology/other school portal) </a:t>
            </a:r>
          </a:p>
          <a:p>
            <a:pPr marL="0" indent="0">
              <a:buNone/>
            </a:pPr>
            <a:r>
              <a:rPr lang="en-US" sz="3600" dirty="0"/>
              <a:t>as family engagement strategies</a:t>
            </a:r>
          </a:p>
          <a:p>
            <a:pPr marL="0" indent="0" algn="r">
              <a:buNone/>
            </a:pPr>
            <a:r>
              <a:rPr lang="en-US" sz="3600" dirty="0"/>
              <a:t>See questions on handout</a:t>
            </a:r>
          </a:p>
        </p:txBody>
      </p:sp>
    </p:spTree>
    <p:extLst>
      <p:ext uri="{BB962C8B-B14F-4D97-AF65-F5344CB8AC3E}">
        <p14:creationId xmlns:p14="http://schemas.microsoft.com/office/powerpoint/2010/main" val="146493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266" y="2116667"/>
            <a:ext cx="6227233" cy="33428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Writing “Prediction” Fortunes: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By next year our school will … </a:t>
            </a:r>
          </a:p>
          <a:p>
            <a:endParaRPr lang="en-US" dirty="0"/>
          </a:p>
        </p:txBody>
      </p:sp>
      <p:pic>
        <p:nvPicPr>
          <p:cNvPr id="5" name="Content Placeholder 4" descr="Fortuitous | Flickr - Photo Sharing!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433311"/>
            <a:ext cx="5384630" cy="3026162"/>
          </a:xfrm>
        </p:spPr>
      </p:pic>
    </p:spTree>
    <p:extLst>
      <p:ext uri="{BB962C8B-B14F-4D97-AF65-F5344CB8AC3E}">
        <p14:creationId xmlns:p14="http://schemas.microsoft.com/office/powerpoint/2010/main" val="273665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)</a:t>
            </a:r>
          </a:p>
        </p:txBody>
      </p:sp>
      <p:pic>
        <p:nvPicPr>
          <p:cNvPr id="8" name="Content Placeholder 7" descr="Masseynetworklearningcommunities - workshop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864194"/>
            <a:ext cx="5503334" cy="3952994"/>
          </a:xfrm>
        </p:spPr>
      </p:pic>
      <p:pic>
        <p:nvPicPr>
          <p:cNvPr id="7" name="Content Placeholder 6" descr="&lt;strong&gt;Learning&lt;/strong&gt; &lt;strong&gt;Community&lt;/strong&gt; Wordle | Balboa Park Cultural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34" y="2533647"/>
            <a:ext cx="6232579" cy="2523067"/>
          </a:xfrm>
        </p:spPr>
      </p:pic>
    </p:spTree>
    <p:extLst>
      <p:ext uri="{BB962C8B-B14F-4D97-AF65-F5344CB8AC3E}">
        <p14:creationId xmlns:p14="http://schemas.microsoft.com/office/powerpoint/2010/main" val="418617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Family engagement fortune cookies</a:t>
            </a:r>
          </a:p>
        </p:txBody>
      </p:sp>
      <p:pic>
        <p:nvPicPr>
          <p:cNvPr id="5" name="Content Placeholder 4" descr="The Fifth Discipline - Council on 21st Century Learn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4" y="2017343"/>
            <a:ext cx="5501449" cy="36962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Use the strips provided to write one or more fortune cookie proverbs about family engagement or the process of planning and implementing family engagement activities to share with the group</a:t>
            </a:r>
          </a:p>
        </p:txBody>
      </p:sp>
    </p:spTree>
    <p:extLst>
      <p:ext uri="{BB962C8B-B14F-4D97-AF65-F5344CB8AC3E}">
        <p14:creationId xmlns:p14="http://schemas.microsoft.com/office/powerpoint/2010/main" val="105476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0171" y="2091956"/>
            <a:ext cx="4645152" cy="344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Families are our greatest allies for student success.</a:t>
            </a:r>
          </a:p>
        </p:txBody>
      </p:sp>
      <p:pic>
        <p:nvPicPr>
          <p:cNvPr id="13" name="Content Placeholder 12" descr="File:FamilySymbol.svg - Wikimedia Common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</p:spTree>
    <p:extLst>
      <p:ext uri="{BB962C8B-B14F-4D97-AF65-F5344CB8AC3E}">
        <p14:creationId xmlns:p14="http://schemas.microsoft.com/office/powerpoint/2010/main" val="114819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447331" y="2082800"/>
            <a:ext cx="4885736" cy="3376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Many hands on the team make lighter work for all.</a:t>
            </a:r>
          </a:p>
        </p:txBody>
      </p:sp>
      <p:pic>
        <p:nvPicPr>
          <p:cNvPr id="13" name="Content Placeholder 12" descr="ahs2012s-techdraw1c - Aerospace Engineer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33" y="2418953"/>
            <a:ext cx="4351867" cy="3263901"/>
          </a:xfrm>
        </p:spPr>
      </p:pic>
    </p:spTree>
    <p:extLst>
      <p:ext uri="{BB962C8B-B14F-4D97-AF65-F5344CB8AC3E}">
        <p14:creationId xmlns:p14="http://schemas.microsoft.com/office/powerpoint/2010/main" val="128368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mptccommtech - hom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7" y="2011363"/>
            <a:ext cx="3448050" cy="34480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06533" y="2011363"/>
            <a:ext cx="5352390" cy="3447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“We do not learn from experience …  we learn from reflecting on experience.”</a:t>
            </a:r>
          </a:p>
          <a:p>
            <a:pPr marL="0" indent="0" algn="r">
              <a:buNone/>
            </a:pPr>
            <a:r>
              <a:rPr lang="en-US" dirty="0"/>
              <a:t>John Dewey</a:t>
            </a:r>
          </a:p>
        </p:txBody>
      </p:sp>
    </p:spTree>
    <p:extLst>
      <p:ext uri="{BB962C8B-B14F-4D97-AF65-F5344CB8AC3E}">
        <p14:creationId xmlns:p14="http://schemas.microsoft.com/office/powerpoint/2010/main" val="17237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our focus on improving attendance and course passing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8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16105"/>
              </p:ext>
            </p:extLst>
          </p:nvPr>
        </p:nvGraphicFramePr>
        <p:xfrm>
          <a:off x="689809" y="344906"/>
          <a:ext cx="10790991" cy="526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620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288106"/>
              </p:ext>
            </p:extLst>
          </p:nvPr>
        </p:nvGraphicFramePr>
        <p:xfrm>
          <a:off x="389466" y="372532"/>
          <a:ext cx="11125202" cy="553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709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704885"/>
              </p:ext>
            </p:extLst>
          </p:nvPr>
        </p:nvGraphicFramePr>
        <p:xfrm>
          <a:off x="1066799" y="0"/>
          <a:ext cx="10092268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472630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1829</TotalTime>
  <Words>236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Gallery</vt:lpstr>
      <vt:lpstr>Engaging Families in High School Success Networked Learning Community Meeting</vt:lpstr>
      <vt:lpstr>Family engagement fortune cookies</vt:lpstr>
      <vt:lpstr>PowerPoint Presentation</vt:lpstr>
      <vt:lpstr>PowerPoint Presentation</vt:lpstr>
      <vt:lpstr>PowerPoint Presentation</vt:lpstr>
      <vt:lpstr>Keeping our focus on improving attendance and course passing</vt:lpstr>
      <vt:lpstr>PowerPoint Presentation</vt:lpstr>
      <vt:lpstr>PowerPoint Presentation</vt:lpstr>
      <vt:lpstr>PowerPoint Presentation</vt:lpstr>
      <vt:lpstr>PowerPoint Presentation</vt:lpstr>
      <vt:lpstr>Time to Look at latest data at School Level</vt:lpstr>
      <vt:lpstr>PowerPoint Presentation</vt:lpstr>
      <vt:lpstr>PowerPoint Presentation</vt:lpstr>
      <vt:lpstr>Group Discussion</vt:lpstr>
      <vt:lpstr>PowerPoint Presentation</vt:lpstr>
      <vt:lpstr>)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Mac Iver</dc:creator>
  <cp:lastModifiedBy>Martha Mac Iver</cp:lastModifiedBy>
  <cp:revision>15</cp:revision>
  <cp:lastPrinted>2018-05-01T19:43:47Z</cp:lastPrinted>
  <dcterms:created xsi:type="dcterms:W3CDTF">2018-04-30T19:32:02Z</dcterms:created>
  <dcterms:modified xsi:type="dcterms:W3CDTF">2020-04-07T20:21:19Z</dcterms:modified>
</cp:coreProperties>
</file>