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7" r:id="rId3"/>
    <p:sldId id="288" r:id="rId4"/>
    <p:sldId id="273" r:id="rId5"/>
    <p:sldId id="256" r:id="rId6"/>
    <p:sldId id="270" r:id="rId7"/>
    <p:sldId id="274" r:id="rId8"/>
    <p:sldId id="275" r:id="rId9"/>
    <p:sldId id="276" r:id="rId10"/>
    <p:sldId id="277" r:id="rId11"/>
    <p:sldId id="272" r:id="rId12"/>
    <p:sldId id="269" r:id="rId13"/>
    <p:sldId id="267" r:id="rId14"/>
    <p:sldId id="268" r:id="rId15"/>
    <p:sldId id="258" r:id="rId16"/>
    <p:sldId id="261" r:id="rId17"/>
    <p:sldId id="260" r:id="rId18"/>
    <p:sldId id="262" r:id="rId19"/>
    <p:sldId id="266" r:id="rId20"/>
    <p:sldId id="264" r:id="rId21"/>
    <p:sldId id="279"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E5DD-46B3-4772-B67F-E6E74C28CF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29FD8-A98E-442D-A79E-CF6922AB3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111CDE-0EF5-43F0-A90E-0A238DBD15D8}"/>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5" name="Footer Placeholder 4">
            <a:extLst>
              <a:ext uri="{FF2B5EF4-FFF2-40B4-BE49-F238E27FC236}">
                <a16:creationId xmlns:a16="http://schemas.microsoft.com/office/drawing/2014/main" id="{6E165730-BEF9-46E4-8123-11F30ED3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78D5E-66F0-4236-8C5C-28DF2E5E991D}"/>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96247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11E0-3459-4BFC-8E9E-5A2742998B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360B0F-2699-49CB-B450-D436B15359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1CCC8-B788-46D8-91BE-AC8E8A9452C1}"/>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5" name="Footer Placeholder 4">
            <a:extLst>
              <a:ext uri="{FF2B5EF4-FFF2-40B4-BE49-F238E27FC236}">
                <a16:creationId xmlns:a16="http://schemas.microsoft.com/office/drawing/2014/main" id="{7B8BF35C-5800-48D4-AADC-5E77C812D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80DF3-1CC7-4C35-AB71-6B63340B02A5}"/>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34196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21127-8B8F-437B-910E-034588A0F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A87A5C-0094-4D56-A3F4-9688227920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66F8-FD5D-4A9B-82A6-CFE1F62A4A56}"/>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5" name="Footer Placeholder 4">
            <a:extLst>
              <a:ext uri="{FF2B5EF4-FFF2-40B4-BE49-F238E27FC236}">
                <a16:creationId xmlns:a16="http://schemas.microsoft.com/office/drawing/2014/main" id="{EC9E330B-8BAE-448B-8BA8-E15AEDD85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5DF96-F393-45D4-9F9E-166E1B1456A9}"/>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112041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829879"/>
            <a:ext cx="9144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8A2656B-45F0-4FD5-A550-47539DA76E4B}"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317012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2656B-45F0-4FD5-A550-47539DA76E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54247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829878"/>
            <a:ext cx="9144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A2656B-45F0-4FD5-A550-47539DA76E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142650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211843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1" y="1681163"/>
            <a:ext cx="5035548"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1"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A2656B-45F0-4FD5-A550-47539DA76E4B}" type="datetimeFigureOut">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217709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A2656B-45F0-4FD5-A550-47539DA76E4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2675007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2656B-45F0-4FD5-A550-47539DA76E4B}" type="datetimeFigureOut">
              <a:rPr lang="en-US" smtClean="0"/>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1777480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277267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44C7-B727-4632-8334-3F9B35A35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F3A52-E885-4C89-9C8E-640CAA0D63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204BD-1E5F-4FE3-9689-8B6218294001}"/>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5" name="Footer Placeholder 4">
            <a:extLst>
              <a:ext uri="{FF2B5EF4-FFF2-40B4-BE49-F238E27FC236}">
                <a16:creationId xmlns:a16="http://schemas.microsoft.com/office/drawing/2014/main" id="{A012DBAA-B82A-4D54-9452-F0ED6E233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AB3DC-E34F-4FBC-ABBD-9F3370A0F172}"/>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2392060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1" y="2057400"/>
            <a:ext cx="3652025"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380807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2"/>
            <a:ext cx="105156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9"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392853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839789" y="4489399"/>
            <a:ext cx="10514012"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410297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0313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839789" y="4850581"/>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A2656B-45F0-4FD5-A550-47539DA76E4B}" type="datetimeFigureOut">
              <a:rPr lang="en-US" smtClean="0"/>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3132953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1" y="1885950"/>
            <a:ext cx="2946867"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1"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4587996" y="1885950"/>
            <a:ext cx="293624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7829037" y="1885950"/>
            <a:ext cx="2932113"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7" y="2571750"/>
            <a:ext cx="29321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E8A2656B-45F0-4FD5-A550-47539DA76E4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2068290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7"/>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1"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7"/>
            <a:ext cx="2940051"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4568998" y="4297503"/>
            <a:ext cx="293052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5" y="4873766"/>
            <a:ext cx="293440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7804324" y="4297503"/>
            <a:ext cx="2932113"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7804322"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8" y="4873764"/>
            <a:ext cx="2935997"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E8A2656B-45F0-4FD5-A550-47539DA76E4B}" type="datetimeFigureOut">
              <a:rPr lang="en-US" smtClean="0"/>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2871931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2656B-45F0-4FD5-A550-47539DA76E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3637155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2656B-45F0-4FD5-A550-47539DA76E4B}"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B58B-5717-4C08-A6E6-8BED86F39F42}" type="slidenum">
              <a:rPr lang="en-US" smtClean="0"/>
              <a:t>‹#›</a:t>
            </a:fld>
            <a:endParaRPr lang="en-US"/>
          </a:p>
        </p:txBody>
      </p:sp>
    </p:spTree>
    <p:extLst>
      <p:ext uri="{BB962C8B-B14F-4D97-AF65-F5344CB8AC3E}">
        <p14:creationId xmlns:p14="http://schemas.microsoft.com/office/powerpoint/2010/main" val="384582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4209-4947-4604-9F7F-F7D529A10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C98D7-DDA6-4FA1-B24A-2754349EB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3AE31B-4946-41CD-A2D1-90FC993CD19F}"/>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5" name="Footer Placeholder 4">
            <a:extLst>
              <a:ext uri="{FF2B5EF4-FFF2-40B4-BE49-F238E27FC236}">
                <a16:creationId xmlns:a16="http://schemas.microsoft.com/office/drawing/2014/main" id="{9793C629-600A-412E-8089-5A076949A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274A8-C229-406F-8CF4-943734C85393}"/>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100072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BCFB-BF42-448A-9319-7508A092A8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18C41-268C-418F-B327-5A9532676A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52D72-8231-4A71-9D32-33E728F21C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590636-8A0B-4BA4-BC43-926CC7194923}"/>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6" name="Footer Placeholder 5">
            <a:extLst>
              <a:ext uri="{FF2B5EF4-FFF2-40B4-BE49-F238E27FC236}">
                <a16:creationId xmlns:a16="http://schemas.microsoft.com/office/drawing/2014/main" id="{B69AE161-5146-46DD-BCAC-8A3B0B204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80234-AEC4-40F2-B3FA-20FA3127E8F1}"/>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7920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32EB-B745-4DC1-B8B6-17E1ABC088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F89E35-9F5C-4F27-A8BF-0272700D6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459135-6666-44F6-921A-DF4F6ED116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1D5D64-09F2-4760-9B1F-835CFFF77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5472DB-3A80-49AD-8A44-5E2D7F99A1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F756E0-209C-4F0C-A5ED-74888357471C}"/>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8" name="Footer Placeholder 7">
            <a:extLst>
              <a:ext uri="{FF2B5EF4-FFF2-40B4-BE49-F238E27FC236}">
                <a16:creationId xmlns:a16="http://schemas.microsoft.com/office/drawing/2014/main" id="{EED47784-CCE4-49F6-84F1-154A61BB3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BF11D-BD09-4861-BCC4-22AD5D6801C5}"/>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110364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6BE1-7771-431B-B67E-CDF42ECE08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EFD73-B65F-4F3E-90DD-0A7C6988273B}"/>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4" name="Footer Placeholder 3">
            <a:extLst>
              <a:ext uri="{FF2B5EF4-FFF2-40B4-BE49-F238E27FC236}">
                <a16:creationId xmlns:a16="http://schemas.microsoft.com/office/drawing/2014/main" id="{17931A13-7798-44A1-8496-3AFDC78A0D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EDD45-8020-4921-AFC8-7B431DAA3E41}"/>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9705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88EC6-8942-46EB-9A1A-7DD93FF1756B}"/>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3" name="Footer Placeholder 2">
            <a:extLst>
              <a:ext uri="{FF2B5EF4-FFF2-40B4-BE49-F238E27FC236}">
                <a16:creationId xmlns:a16="http://schemas.microsoft.com/office/drawing/2014/main" id="{71530178-72F1-41FB-AFF8-EAD7088F56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F5B02B-7364-44D7-93F4-A9D72373D96C}"/>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425082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51DDD-8973-468A-84E4-3BE636D21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063049-C149-4F32-B9B9-E6352EB0E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21FE8-2CC5-43FF-9B15-574E04C54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53DF6-B8C7-47DD-80EF-5BDD881F805E}"/>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6" name="Footer Placeholder 5">
            <a:extLst>
              <a:ext uri="{FF2B5EF4-FFF2-40B4-BE49-F238E27FC236}">
                <a16:creationId xmlns:a16="http://schemas.microsoft.com/office/drawing/2014/main" id="{7170FB94-FE09-47D2-A969-E2BCC0FB4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6AC91-6457-4DD5-9317-4921FF502017}"/>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230992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8AC4-D215-4113-9899-10458CD98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F94D0-ED3D-47EC-9747-283AA5B68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78CE9-DA67-45A6-837F-04C77EC0D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7750E5-E59C-46FF-B187-302247FD5E32}"/>
              </a:ext>
            </a:extLst>
          </p:cNvPr>
          <p:cNvSpPr>
            <a:spLocks noGrp="1"/>
          </p:cNvSpPr>
          <p:nvPr>
            <p:ph type="dt" sz="half" idx="10"/>
          </p:nvPr>
        </p:nvSpPr>
        <p:spPr/>
        <p:txBody>
          <a:bodyPr/>
          <a:lstStyle/>
          <a:p>
            <a:fld id="{6E80135A-9C0E-44DA-91CF-FAD75F7A92BA}" type="datetimeFigureOut">
              <a:rPr lang="en-US" smtClean="0"/>
              <a:t>4/22/2020</a:t>
            </a:fld>
            <a:endParaRPr lang="en-US"/>
          </a:p>
        </p:txBody>
      </p:sp>
      <p:sp>
        <p:nvSpPr>
          <p:cNvPr id="6" name="Footer Placeholder 5">
            <a:extLst>
              <a:ext uri="{FF2B5EF4-FFF2-40B4-BE49-F238E27FC236}">
                <a16:creationId xmlns:a16="http://schemas.microsoft.com/office/drawing/2014/main" id="{ADCFC270-39B2-4313-87EB-6DF36D90C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97273-4D40-4ED1-97BB-98A3D0A81EE0}"/>
              </a:ext>
            </a:extLst>
          </p:cNvPr>
          <p:cNvSpPr>
            <a:spLocks noGrp="1"/>
          </p:cNvSpPr>
          <p:nvPr>
            <p:ph type="sldNum" sz="quarter" idx="12"/>
          </p:nvPr>
        </p:nvSpPr>
        <p:spPr/>
        <p:txBody>
          <a:bodyPr/>
          <a:lstStyle/>
          <a:p>
            <a:fld id="{1A38A6B7-1E4C-49DF-8B4B-AAAACD257A38}" type="slidenum">
              <a:rPr lang="en-US" smtClean="0"/>
              <a:t>‹#›</a:t>
            </a:fld>
            <a:endParaRPr lang="en-US"/>
          </a:p>
        </p:txBody>
      </p:sp>
    </p:spTree>
    <p:extLst>
      <p:ext uri="{BB962C8B-B14F-4D97-AF65-F5344CB8AC3E}">
        <p14:creationId xmlns:p14="http://schemas.microsoft.com/office/powerpoint/2010/main" val="175999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16303-56A6-46CF-B33B-55566168D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B002E9-FDEA-4C61-A3EC-89E027FAD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73FDF-BD65-421B-AA16-C699C73685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0135A-9C0E-44DA-91CF-FAD75F7A92BA}" type="datetimeFigureOut">
              <a:rPr lang="en-US" smtClean="0"/>
              <a:t>4/22/2020</a:t>
            </a:fld>
            <a:endParaRPr lang="en-US"/>
          </a:p>
        </p:txBody>
      </p:sp>
      <p:sp>
        <p:nvSpPr>
          <p:cNvPr id="5" name="Footer Placeholder 4">
            <a:extLst>
              <a:ext uri="{FF2B5EF4-FFF2-40B4-BE49-F238E27FC236}">
                <a16:creationId xmlns:a16="http://schemas.microsoft.com/office/drawing/2014/main" id="{314BE9C1-7704-4DDB-877B-B90807C409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EA105C-2309-4A0F-840C-E393C4BA8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8A6B7-1E4C-49DF-8B4B-AAAACD257A38}" type="slidenum">
              <a:rPr lang="en-US" smtClean="0"/>
              <a:t>‹#›</a:t>
            </a:fld>
            <a:endParaRPr lang="en-US"/>
          </a:p>
        </p:txBody>
      </p:sp>
    </p:spTree>
    <p:extLst>
      <p:ext uri="{BB962C8B-B14F-4D97-AF65-F5344CB8AC3E}">
        <p14:creationId xmlns:p14="http://schemas.microsoft.com/office/powerpoint/2010/main" val="581795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8A2656B-45F0-4FD5-A550-47539DA76E4B}" type="datetimeFigureOut">
              <a:rPr lang="en-US" smtClean="0"/>
              <a:t>4/22/2020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2D8B58B-5717-4C08-A6E6-8BED86F39F42}" type="slidenum">
              <a:rPr lang="en-US" smtClean="0"/>
              <a:t>‹#›</a:t>
            </a:fld>
            <a:endParaRPr lang="en-US"/>
          </a:p>
        </p:txBody>
      </p:sp>
    </p:spTree>
    <p:extLst>
      <p:ext uri="{BB962C8B-B14F-4D97-AF65-F5344CB8AC3E}">
        <p14:creationId xmlns:p14="http://schemas.microsoft.com/office/powerpoint/2010/main" val="4185452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eattleschools.org/"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sourcesupport@seattleschools.or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accounts.google.com/SignUp?service=mail&amp;hl=en&amp;continue=http%3A%2F%2Fmail.google.com%2Fmail%2F%3Fpc%3Dglb-ha-emea-glb-bk&amp;utm_campaign=glb&amp;utm_source=glb-ha-emea-glb-bk&amp;utm_medium=h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wikihow.com/Create-a-Hotmail-Accoun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hyperlink" Target="mailto:sourcesupport@seattleschool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702605"/>
            <a:ext cx="7886700" cy="1325563"/>
          </a:xfrm>
        </p:spPr>
        <p:txBody>
          <a:bodyPr>
            <a:normAutofit/>
          </a:bodyPr>
          <a:lstStyle/>
          <a:p>
            <a:br>
              <a:rPr lang="en-US" b="1" dirty="0">
                <a:latin typeface="Cambria" panose="02040503050406030204" pitchFamily="18" charset="0"/>
              </a:rPr>
            </a:br>
            <a:endParaRPr lang="en-US" sz="3100" b="1" dirty="0">
              <a:latin typeface="Cambria" panose="02040503050406030204" pitchFamily="18" charset="0"/>
            </a:endParaRPr>
          </a:p>
        </p:txBody>
      </p:sp>
      <p:sp>
        <p:nvSpPr>
          <p:cNvPr id="3" name="Content Placeholder 2"/>
          <p:cNvSpPr>
            <a:spLocks noGrp="1"/>
          </p:cNvSpPr>
          <p:nvPr>
            <p:ph idx="1"/>
          </p:nvPr>
        </p:nvSpPr>
        <p:spPr>
          <a:xfrm>
            <a:off x="805343" y="402672"/>
            <a:ext cx="10679185" cy="5981350"/>
          </a:xfrm>
        </p:spPr>
        <p:txBody>
          <a:bodyPr>
            <a:normAutofit/>
          </a:bodyPr>
          <a:lstStyle/>
          <a:p>
            <a:pPr marL="0" lvl="0" indent="0" defTabSz="914400">
              <a:spcBef>
                <a:spcPts val="1200"/>
              </a:spcBef>
              <a:buClr>
                <a:srgbClr val="40BAD2"/>
              </a:buClr>
              <a:buNone/>
            </a:pPr>
            <a:endParaRPr lang="en-US" sz="4800" b="1" dirty="0">
              <a:solidFill>
                <a:schemeClr val="tx1"/>
              </a:solidFill>
            </a:endParaRPr>
          </a:p>
          <a:p>
            <a:pPr marL="0" lvl="0" indent="0" defTabSz="914400">
              <a:spcBef>
                <a:spcPts val="1200"/>
              </a:spcBef>
              <a:buClr>
                <a:srgbClr val="40BAD2"/>
              </a:buClr>
              <a:buNone/>
            </a:pPr>
            <a:r>
              <a:rPr lang="en-US" sz="4800" b="1" dirty="0">
                <a:solidFill>
                  <a:schemeClr val="tx1"/>
                </a:solidFill>
              </a:rPr>
              <a:t>The parent portal is a tool for students and their families to:</a:t>
            </a:r>
          </a:p>
          <a:p>
            <a:pPr marL="0" lvl="0" indent="0" defTabSz="914400">
              <a:spcBef>
                <a:spcPts val="1200"/>
              </a:spcBef>
              <a:buClr>
                <a:srgbClr val="40BAD2"/>
              </a:buClr>
              <a:buNone/>
            </a:pPr>
            <a:endParaRPr lang="en-US" sz="4800" b="1" dirty="0">
              <a:solidFill>
                <a:schemeClr val="tx1"/>
              </a:solidFill>
            </a:endParaRPr>
          </a:p>
          <a:p>
            <a:pPr lvl="1" defTabSz="914400">
              <a:spcBef>
                <a:spcPts val="1200"/>
              </a:spcBef>
              <a:buClr>
                <a:srgbClr val="40BAD2"/>
              </a:buClr>
            </a:pPr>
            <a:r>
              <a:rPr lang="en-US" sz="3200" b="1" dirty="0">
                <a:solidFill>
                  <a:schemeClr val="tx1"/>
                </a:solidFill>
              </a:rPr>
              <a:t>Monitor students’ attendance</a:t>
            </a:r>
          </a:p>
          <a:p>
            <a:pPr lvl="1" defTabSz="914400">
              <a:spcBef>
                <a:spcPts val="1200"/>
              </a:spcBef>
              <a:buClr>
                <a:srgbClr val="40BAD2"/>
              </a:buClr>
            </a:pPr>
            <a:r>
              <a:rPr lang="en-US" sz="3200" b="1" dirty="0">
                <a:solidFill>
                  <a:schemeClr val="tx1"/>
                </a:solidFill>
              </a:rPr>
              <a:t>Monitor progress in their courses</a:t>
            </a:r>
          </a:p>
          <a:p>
            <a:pPr lvl="1" defTabSz="914400">
              <a:spcBef>
                <a:spcPts val="1200"/>
              </a:spcBef>
              <a:buClr>
                <a:srgbClr val="40BAD2"/>
              </a:buClr>
            </a:pPr>
            <a:r>
              <a:rPr lang="en-US" sz="3200" b="1" dirty="0">
                <a:solidFill>
                  <a:schemeClr val="tx1"/>
                </a:solidFill>
              </a:rPr>
              <a:t>Track missing assignments </a:t>
            </a:r>
          </a:p>
          <a:p>
            <a:pPr lvl="1" defTabSz="914400">
              <a:spcBef>
                <a:spcPts val="1200"/>
              </a:spcBef>
              <a:buClr>
                <a:srgbClr val="40BAD2"/>
              </a:buClr>
            </a:pPr>
            <a:r>
              <a:rPr lang="en-US" sz="3200" b="1" dirty="0">
                <a:solidFill>
                  <a:schemeClr val="tx1"/>
                </a:solidFill>
              </a:rPr>
              <a:t>And more</a:t>
            </a:r>
            <a:endParaRPr lang="en-US" sz="3200" dirty="0">
              <a:solidFill>
                <a:schemeClr val="tx1"/>
              </a:solidFill>
            </a:endParaRPr>
          </a:p>
          <a:p>
            <a:pPr marL="0" lvl="0" indent="0" defTabSz="914400">
              <a:spcBef>
                <a:spcPts val="0"/>
              </a:spcBef>
              <a:buClr>
                <a:srgbClr val="40BAD2"/>
              </a:buClr>
              <a:buNone/>
            </a:pPr>
            <a:endParaRPr lang="en-US" sz="2000" dirty="0">
              <a:solidFill>
                <a:schemeClr val="tx1"/>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96465B1F-24B3-437A-B01C-AF5ECA818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479" y="4423884"/>
            <a:ext cx="4774798" cy="2260071"/>
          </a:xfrm>
          <a:prstGeom prst="rect">
            <a:avLst/>
          </a:prstGeom>
        </p:spPr>
      </p:pic>
    </p:spTree>
    <p:extLst>
      <p:ext uri="{BB962C8B-B14F-4D97-AF65-F5344CB8AC3E}">
        <p14:creationId xmlns:p14="http://schemas.microsoft.com/office/powerpoint/2010/main" val="201939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1590261"/>
            <a:ext cx="11239500" cy="644939"/>
          </a:xfrm>
        </p:spPr>
        <p:txBody>
          <a:bodyPr>
            <a:normAutofit fontScale="90000"/>
          </a:bodyPr>
          <a:lstStyle/>
          <a:p>
            <a:pPr marR="0" lvl="0">
              <a:lnSpc>
                <a:spcPct val="107000"/>
              </a:lnSpc>
              <a:spcBef>
                <a:spcPts val="0"/>
              </a:spcBef>
              <a:spcAft>
                <a:spcPts val="0"/>
              </a:spcAft>
            </a:pPr>
            <a:br>
              <a:rPr lang="en-US" sz="3600" dirty="0"/>
            </a:br>
            <a:br>
              <a:rPr lang="en-US" sz="3600" dirty="0"/>
            </a:br>
            <a:endParaRPr lang="en-US" sz="3600" dirty="0"/>
          </a:p>
        </p:txBody>
      </p:sp>
      <p:sp>
        <p:nvSpPr>
          <p:cNvPr id="4" name="TextBox 3">
            <a:extLst>
              <a:ext uri="{FF2B5EF4-FFF2-40B4-BE49-F238E27FC236}">
                <a16:creationId xmlns:a16="http://schemas.microsoft.com/office/drawing/2014/main" id="{8B51E481-0DDF-4F8D-BA99-F3C9569F51C8}"/>
              </a:ext>
            </a:extLst>
          </p:cNvPr>
          <p:cNvSpPr txBox="1"/>
          <p:nvPr/>
        </p:nvSpPr>
        <p:spPr>
          <a:xfrm>
            <a:off x="768626" y="530087"/>
            <a:ext cx="10177670" cy="1754326"/>
          </a:xfrm>
          <a:prstGeom prst="rect">
            <a:avLst/>
          </a:prstGeom>
          <a:noFill/>
        </p:spPr>
        <p:txBody>
          <a:bodyPr wrap="square" rtlCol="0">
            <a:spAutoFit/>
          </a:bodyPr>
          <a:lstStyle/>
          <a:p>
            <a:r>
              <a:rPr lang="en-US" b="1" dirty="0"/>
              <a:t>To View Assessment Scores: </a:t>
            </a:r>
            <a:endParaRPr lang="en-US" dirty="0"/>
          </a:p>
          <a:p>
            <a:r>
              <a:rPr lang="en-US" dirty="0"/>
              <a:t>If your student successfully completed the MAP, State, End of Course and/or WELPA assessments while attending SPS, you may find their scores on the Source.</a:t>
            </a:r>
          </a:p>
          <a:p>
            <a:pPr>
              <a:buFont typeface="Arial" panose="020B0604020202020204" pitchFamily="34" charset="0"/>
              <a:buChar char="•"/>
            </a:pPr>
            <a:r>
              <a:rPr lang="en-US" dirty="0"/>
              <a:t>Click </a:t>
            </a:r>
            <a:r>
              <a:rPr lang="en-US" b="1" dirty="0"/>
              <a:t>Assessments </a:t>
            </a:r>
            <a:r>
              <a:rPr lang="en-US" dirty="0"/>
              <a:t>from the left menu.</a:t>
            </a:r>
          </a:p>
          <a:p>
            <a:pPr>
              <a:buFont typeface="Arial" panose="020B0604020202020204" pitchFamily="34" charset="0"/>
              <a:buChar char="•"/>
            </a:pPr>
            <a:r>
              <a:rPr lang="en-US" dirty="0"/>
              <a:t>Using the links or drop-down menu, select the assessment you wish to view.</a:t>
            </a:r>
          </a:p>
          <a:p>
            <a:pPr>
              <a:buFont typeface="Arial" panose="020B0604020202020204" pitchFamily="34" charset="0"/>
              <a:buChar char="•"/>
            </a:pPr>
            <a:r>
              <a:rPr lang="en-US" dirty="0"/>
              <a:t>Click </a:t>
            </a:r>
            <a:r>
              <a:rPr lang="en-US" b="1" dirty="0"/>
              <a:t>Close Window </a:t>
            </a:r>
            <a:r>
              <a:rPr lang="en-US" dirty="0"/>
              <a:t>when you are done.</a:t>
            </a:r>
            <a:endParaRPr lang="en-US" dirty="0">
              <a:effectLst/>
            </a:endParaRPr>
          </a:p>
        </p:txBody>
      </p:sp>
      <p:pic>
        <p:nvPicPr>
          <p:cNvPr id="5" name="Picture 4" descr="assessment scores">
            <a:extLst>
              <a:ext uri="{FF2B5EF4-FFF2-40B4-BE49-F238E27FC236}">
                <a16:creationId xmlns:a16="http://schemas.microsoft.com/office/drawing/2014/main" id="{81FCC362-C819-4327-8FD6-30DC7124D5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19130" y="2284413"/>
            <a:ext cx="7580244" cy="4043499"/>
          </a:xfrm>
          <a:prstGeom prst="rect">
            <a:avLst/>
          </a:prstGeom>
          <a:noFill/>
          <a:ln>
            <a:noFill/>
          </a:ln>
        </p:spPr>
      </p:pic>
    </p:spTree>
    <p:extLst>
      <p:ext uri="{BB962C8B-B14F-4D97-AF65-F5344CB8AC3E}">
        <p14:creationId xmlns:p14="http://schemas.microsoft.com/office/powerpoint/2010/main" val="222292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2090737"/>
            <a:ext cx="11239500" cy="4133850"/>
          </a:xfrm>
        </p:spPr>
        <p:txBody>
          <a:bodyPr>
            <a:normAutofit/>
          </a:bodyPr>
          <a:lstStyle/>
          <a:p>
            <a:pPr marR="0" lvl="0">
              <a:lnSpc>
                <a:spcPct val="107000"/>
              </a:lnSpc>
              <a:spcBef>
                <a:spcPts val="0"/>
              </a:spcBef>
              <a:spcAft>
                <a:spcPts val="0"/>
              </a:spcAft>
            </a:pPr>
            <a:r>
              <a:rPr lang="en-US" sz="6600" dirty="0"/>
              <a:t>Setting up a Source Account</a:t>
            </a:r>
            <a:br>
              <a:rPr lang="en-US" sz="3600" dirty="0"/>
            </a:br>
            <a:br>
              <a:rPr lang="en-US" sz="3600" dirty="0"/>
            </a:br>
            <a:endParaRPr lang="en-US" sz="3600" dirty="0"/>
          </a:p>
        </p:txBody>
      </p:sp>
      <p:pic>
        <p:nvPicPr>
          <p:cNvPr id="7" name="Picture 6">
            <a:extLst>
              <a:ext uri="{FF2B5EF4-FFF2-40B4-BE49-F238E27FC236}">
                <a16:creationId xmlns:a16="http://schemas.microsoft.com/office/drawing/2014/main" id="{2CB4AE82-FDCB-436A-82DA-D648983FA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282" y="752475"/>
            <a:ext cx="1509436" cy="2964119"/>
          </a:xfrm>
          <a:prstGeom prst="rect">
            <a:avLst/>
          </a:prstGeom>
        </p:spPr>
      </p:pic>
    </p:spTree>
    <p:extLst>
      <p:ext uri="{BB962C8B-B14F-4D97-AF65-F5344CB8AC3E}">
        <p14:creationId xmlns:p14="http://schemas.microsoft.com/office/powerpoint/2010/main" val="232052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394855"/>
            <a:ext cx="11239500" cy="5829732"/>
          </a:xfrm>
        </p:spPr>
        <p:txBody>
          <a:bodyPr>
            <a:normAutofit fontScale="90000"/>
          </a:bodyPr>
          <a:lstStyle/>
          <a:p>
            <a:pPr marR="0" lvl="0" algn="l">
              <a:lnSpc>
                <a:spcPct val="107000"/>
              </a:lnSpc>
              <a:spcBef>
                <a:spcPts val="0"/>
              </a:spcBef>
              <a:spcAft>
                <a:spcPts val="0"/>
              </a:spcAft>
            </a:pPr>
            <a:r>
              <a:rPr lang="en-US" sz="4400" b="1" dirty="0"/>
              <a:t>1. Do you know what email address you have on record for each of your children?</a:t>
            </a:r>
            <a:br>
              <a:rPr lang="en-US" sz="4400" b="1" dirty="0"/>
            </a:br>
            <a:r>
              <a:rPr lang="en-US" sz="2700" dirty="0"/>
              <a:t>If no, contact your child’s front office person to find out or to change it. Or if you  have children in more than one school, contact </a:t>
            </a:r>
            <a:br>
              <a:rPr lang="en-US" sz="2700" dirty="0"/>
            </a:br>
            <a:r>
              <a:rPr lang="en-US" sz="2700" b="1" dirty="0"/>
              <a:t>Enrollment Services at 206-252-0760 </a:t>
            </a:r>
            <a:br>
              <a:rPr lang="en-US" sz="2700" dirty="0"/>
            </a:br>
            <a:r>
              <a:rPr lang="en-US" sz="2700" dirty="0"/>
              <a:t>to make sure you have registered the same email address for each of your children.</a:t>
            </a:r>
            <a:br>
              <a:rPr lang="en-US" sz="2700" dirty="0"/>
            </a:br>
            <a:br>
              <a:rPr lang="en-US" sz="2700" dirty="0"/>
            </a:br>
            <a:r>
              <a:rPr lang="en-US" sz="4400" b="1" dirty="0">
                <a:solidFill>
                  <a:prstClr val="black"/>
                </a:solidFill>
              </a:rPr>
              <a:t>2. Check to make sure that you are on record as the parent or guardian of each of your children.</a:t>
            </a:r>
            <a:br>
              <a:rPr lang="en-US" sz="2700" dirty="0"/>
            </a:br>
            <a:endParaRPr lang="en-US" sz="3600" dirty="0"/>
          </a:p>
        </p:txBody>
      </p:sp>
    </p:spTree>
    <p:extLst>
      <p:ext uri="{BB962C8B-B14F-4D97-AF65-F5344CB8AC3E}">
        <p14:creationId xmlns:p14="http://schemas.microsoft.com/office/powerpoint/2010/main" val="327744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310" y="515808"/>
            <a:ext cx="8947836" cy="1733122"/>
          </a:xfrm>
        </p:spPr>
        <p:txBody>
          <a:bodyPr>
            <a:normAutofit/>
          </a:bodyPr>
          <a:lstStyle/>
          <a:p>
            <a:r>
              <a:rPr lang="en-US" dirty="0">
                <a:latin typeface="Cambria" panose="02040503050406030204" pitchFamily="18" charset="0"/>
              </a:rPr>
              <a:t>Start at </a:t>
            </a:r>
            <a:r>
              <a:rPr lang="en-US" dirty="0">
                <a:latin typeface="Cambria" panose="02040503050406030204" pitchFamily="18" charset="0"/>
                <a:hlinkClick r:id="rId2"/>
              </a:rPr>
              <a:t>www.seattleschools.org</a:t>
            </a:r>
            <a:r>
              <a:rPr lang="en-US" dirty="0">
                <a:latin typeface="Cambria" panose="02040503050406030204" pitchFamily="18" charset="0"/>
              </a:rPr>
              <a:t> </a:t>
            </a:r>
          </a:p>
          <a:p>
            <a:r>
              <a:rPr lang="en-US" dirty="0">
                <a:latin typeface="Cambria" panose="02040503050406030204" pitchFamily="18" charset="0"/>
              </a:rPr>
              <a:t>To access The Source, go to the student portal, or choose The Source from the Students drop-down menu: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6304" y="1969920"/>
            <a:ext cx="5535829" cy="4480946"/>
          </a:xfrm>
          <a:prstGeom prst="rect">
            <a:avLst/>
          </a:prstGeom>
        </p:spPr>
      </p:pic>
    </p:spTree>
    <p:extLst>
      <p:ext uri="{BB962C8B-B14F-4D97-AF65-F5344CB8AC3E}">
        <p14:creationId xmlns:p14="http://schemas.microsoft.com/office/powerpoint/2010/main" val="109885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533400" y="323850"/>
            <a:ext cx="11239500" cy="1866900"/>
          </a:xfrm>
        </p:spPr>
        <p:txBody>
          <a:bodyPr>
            <a:normAutofit/>
          </a:bodyPr>
          <a:lstStyle/>
          <a:p>
            <a:pPr marR="0" lvl="0" algn="l">
              <a:lnSpc>
                <a:spcPct val="107000"/>
              </a:lnSpc>
              <a:spcBef>
                <a:spcPts val="0"/>
              </a:spcBef>
              <a:spcAft>
                <a:spcPts val="0"/>
              </a:spcAft>
            </a:pPr>
            <a:r>
              <a:rPr lang="en-US" sz="3600" dirty="0"/>
              <a:t>3. Click on “The Source”</a:t>
            </a:r>
            <a:br>
              <a:rPr lang="en-US" sz="3600" dirty="0"/>
            </a:br>
            <a:br>
              <a:rPr lang="en-US" sz="3600" dirty="0"/>
            </a:br>
            <a:endParaRPr lang="en-US" sz="3600" dirty="0"/>
          </a:p>
        </p:txBody>
      </p:sp>
      <p:pic>
        <p:nvPicPr>
          <p:cNvPr id="3" name="Picture 2">
            <a:extLst>
              <a:ext uri="{FF2B5EF4-FFF2-40B4-BE49-F238E27FC236}">
                <a16:creationId xmlns:a16="http://schemas.microsoft.com/office/drawing/2014/main" id="{FE46B3FE-7446-470A-9131-2A86758B5E13}"/>
              </a:ext>
            </a:extLst>
          </p:cNvPr>
          <p:cNvPicPr/>
          <p:nvPr/>
        </p:nvPicPr>
        <p:blipFill>
          <a:blip r:embed="rId2"/>
          <a:stretch>
            <a:fillRect/>
          </a:stretch>
        </p:blipFill>
        <p:spPr>
          <a:xfrm>
            <a:off x="1924050" y="1714500"/>
            <a:ext cx="7600950" cy="4229100"/>
          </a:xfrm>
          <a:prstGeom prst="rect">
            <a:avLst/>
          </a:prstGeom>
        </p:spPr>
      </p:pic>
      <p:cxnSp>
        <p:nvCxnSpPr>
          <p:cNvPr id="4" name="Straight Arrow Connector 3">
            <a:extLst>
              <a:ext uri="{FF2B5EF4-FFF2-40B4-BE49-F238E27FC236}">
                <a16:creationId xmlns:a16="http://schemas.microsoft.com/office/drawing/2014/main" id="{E7FE582A-4B81-4A26-9BE6-DE9052333BDF}"/>
              </a:ext>
            </a:extLst>
          </p:cNvPr>
          <p:cNvCxnSpPr>
            <a:cxnSpLocks/>
          </p:cNvCxnSpPr>
          <p:nvPr/>
        </p:nvCxnSpPr>
        <p:spPr>
          <a:xfrm>
            <a:off x="3962400" y="914400"/>
            <a:ext cx="1104900" cy="3695700"/>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171031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323850" y="419100"/>
            <a:ext cx="11239500" cy="628650"/>
          </a:xfrm>
        </p:spPr>
        <p:txBody>
          <a:bodyPr>
            <a:normAutofit/>
          </a:bodyPr>
          <a:lstStyle/>
          <a:p>
            <a:pPr marR="0" lvl="0" algn="l">
              <a:lnSpc>
                <a:spcPct val="107000"/>
              </a:lnSpc>
              <a:spcBef>
                <a:spcPts val="0"/>
              </a:spcBef>
              <a:spcAft>
                <a:spcPts val="0"/>
              </a:spcAft>
            </a:pPr>
            <a:r>
              <a:rPr lang="en-US" sz="3200" dirty="0"/>
              <a:t>4. If you do not already have a Source account, click on “Set Up” </a:t>
            </a:r>
          </a:p>
        </p:txBody>
      </p:sp>
      <p:pic>
        <p:nvPicPr>
          <p:cNvPr id="3" name="Picture 2">
            <a:extLst>
              <a:ext uri="{FF2B5EF4-FFF2-40B4-BE49-F238E27FC236}">
                <a16:creationId xmlns:a16="http://schemas.microsoft.com/office/drawing/2014/main" id="{560C06A1-FEB7-4B24-9D7C-C545383C8647}"/>
              </a:ext>
            </a:extLst>
          </p:cNvPr>
          <p:cNvPicPr/>
          <p:nvPr/>
        </p:nvPicPr>
        <p:blipFill rotWithShape="1">
          <a:blip r:embed="rId2" cstate="print">
            <a:extLst>
              <a:ext uri="{28A0092B-C50C-407E-A947-70E740481C1C}">
                <a14:useLocalDpi xmlns:a14="http://schemas.microsoft.com/office/drawing/2010/main" val="0"/>
              </a:ext>
            </a:extLst>
          </a:blip>
          <a:srcRect r="44028" b="-2222"/>
          <a:stretch/>
        </p:blipFill>
        <p:spPr bwMode="auto">
          <a:xfrm>
            <a:off x="4000499" y="1047750"/>
            <a:ext cx="3838575" cy="3943350"/>
          </a:xfrm>
          <a:prstGeom prst="rect">
            <a:avLst/>
          </a:prstGeom>
          <a:ln>
            <a:noFill/>
          </a:ln>
          <a:extLst>
            <a:ext uri="{53640926-AAD7-44D8-BBD7-CCE9431645EC}">
              <a14:shadowObscured xmlns:a14="http://schemas.microsoft.com/office/drawing/2010/main"/>
            </a:ext>
          </a:extLst>
        </p:spPr>
      </p:pic>
      <p:cxnSp>
        <p:nvCxnSpPr>
          <p:cNvPr id="4" name="Straight Arrow Connector 3">
            <a:extLst>
              <a:ext uri="{FF2B5EF4-FFF2-40B4-BE49-F238E27FC236}">
                <a16:creationId xmlns:a16="http://schemas.microsoft.com/office/drawing/2014/main" id="{01294C38-4D1C-4A56-8E12-1B88AEE9182A}"/>
              </a:ext>
            </a:extLst>
          </p:cNvPr>
          <p:cNvCxnSpPr>
            <a:cxnSpLocks/>
          </p:cNvCxnSpPr>
          <p:nvPr/>
        </p:nvCxnSpPr>
        <p:spPr>
          <a:xfrm flipH="1">
            <a:off x="5943600" y="1047750"/>
            <a:ext cx="3848100" cy="1971675"/>
          </a:xfrm>
          <a:prstGeom prst="straightConnector1">
            <a:avLst/>
          </a:prstGeom>
          <a:noFill/>
          <a:ln w="6350" cap="flat" cmpd="sng" algn="ctr">
            <a:solidFill>
              <a:srgbClr val="4472C4"/>
            </a:solidFill>
            <a:prstDash val="solid"/>
            <a:miter lim="800000"/>
            <a:tailEnd type="triangle"/>
          </a:ln>
          <a:effectLst/>
        </p:spPr>
      </p:cxnSp>
      <p:sp>
        <p:nvSpPr>
          <p:cNvPr id="7" name="Rectangle 6">
            <a:extLst>
              <a:ext uri="{FF2B5EF4-FFF2-40B4-BE49-F238E27FC236}">
                <a16:creationId xmlns:a16="http://schemas.microsoft.com/office/drawing/2014/main" id="{BBEF1CA9-B277-47A8-87CC-E4C964850100}"/>
              </a:ext>
            </a:extLst>
          </p:cNvPr>
          <p:cNvSpPr/>
          <p:nvPr/>
        </p:nvSpPr>
        <p:spPr>
          <a:xfrm>
            <a:off x="542924" y="4840385"/>
            <a:ext cx="10801350" cy="1598515"/>
          </a:xfrm>
          <a:prstGeom prst="rect">
            <a:avLst/>
          </a:prstGeom>
        </p:spPr>
        <p:txBody>
          <a:bodyPr wrap="square">
            <a:spAutoFit/>
          </a:bodyPr>
          <a:lstStyle/>
          <a:p>
            <a:pPr>
              <a:lnSpc>
                <a:spcPct val="1070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Before you setup a Source account:</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You must be on record as the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parent or guardian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of a student enrolled in SPS.</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Your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email address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must be on record at each student's school.</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Please make sure you have provided the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same email address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for each SPS student in your family.</a:t>
            </a:r>
            <a:endParaRPr lang="en-US" sz="2000"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6751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285750" y="1762125"/>
            <a:ext cx="11239500" cy="4819649"/>
          </a:xfrm>
        </p:spPr>
        <p:txBody>
          <a:bodyPr>
            <a:normAutofit fontScale="90000"/>
          </a:bodyPr>
          <a:lstStyle/>
          <a:p>
            <a:pPr marR="0" lvl="0" algn="l">
              <a:lnSpc>
                <a:spcPct val="107000"/>
              </a:lnSpc>
              <a:spcBef>
                <a:spcPts val="0"/>
              </a:spcBef>
              <a:spcAft>
                <a:spcPts val="0"/>
              </a:spcAft>
            </a:pPr>
            <a:r>
              <a:rPr lang="en-US" sz="3200" b="1" dirty="0"/>
              <a:t>To Set Up a Source Account:</a:t>
            </a:r>
            <a:br>
              <a:rPr lang="en-US" sz="3200" b="1" dirty="0"/>
            </a:br>
            <a:r>
              <a:rPr lang="en-US" sz="3200" dirty="0"/>
              <a:t>Type the email address on record at your child’s school (it should be the same email address for each of your children), </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then click “Enter”</a:t>
            </a:r>
            <a:endParaRPr lang="en-US" sz="3600" dirty="0"/>
          </a:p>
        </p:txBody>
      </p:sp>
      <p:pic>
        <p:nvPicPr>
          <p:cNvPr id="3" name="Picture 2">
            <a:extLst>
              <a:ext uri="{FF2B5EF4-FFF2-40B4-BE49-F238E27FC236}">
                <a16:creationId xmlns:a16="http://schemas.microsoft.com/office/drawing/2014/main" id="{5FAB67B3-0CDA-4C9A-997F-D6DAD2229ED2}"/>
              </a:ext>
            </a:extLst>
          </p:cNvPr>
          <p:cNvPicPr/>
          <p:nvPr/>
        </p:nvPicPr>
        <p:blipFill rotWithShape="1">
          <a:blip r:embed="rId2"/>
          <a:srcRect l="7361" t="2469" r="42084" b="59506"/>
          <a:stretch/>
        </p:blipFill>
        <p:spPr bwMode="auto">
          <a:xfrm>
            <a:off x="2914650" y="2152650"/>
            <a:ext cx="7029450" cy="3886200"/>
          </a:xfrm>
          <a:prstGeom prst="rect">
            <a:avLst/>
          </a:prstGeom>
          <a:ln>
            <a:noFill/>
          </a:ln>
          <a:extLst>
            <a:ext uri="{53640926-AAD7-44D8-BBD7-CCE9431645EC}">
              <a14:shadowObscured xmlns:a14="http://schemas.microsoft.com/office/drawing/2010/main"/>
            </a:ext>
          </a:extLst>
        </p:spPr>
      </p:pic>
      <p:cxnSp>
        <p:nvCxnSpPr>
          <p:cNvPr id="4" name="Straight Arrow Connector 3">
            <a:extLst>
              <a:ext uri="{FF2B5EF4-FFF2-40B4-BE49-F238E27FC236}">
                <a16:creationId xmlns:a16="http://schemas.microsoft.com/office/drawing/2014/main" id="{37D5E9DC-2391-4558-8C03-C98BE8337615}"/>
              </a:ext>
            </a:extLst>
          </p:cNvPr>
          <p:cNvCxnSpPr>
            <a:cxnSpLocks/>
          </p:cNvCxnSpPr>
          <p:nvPr/>
        </p:nvCxnSpPr>
        <p:spPr>
          <a:xfrm>
            <a:off x="1581150" y="1762125"/>
            <a:ext cx="5391150" cy="2638425"/>
          </a:xfrm>
          <a:prstGeom prst="straightConnector1">
            <a:avLst/>
          </a:prstGeom>
          <a:noFill/>
          <a:ln w="6350" cap="flat" cmpd="sng" algn="ctr">
            <a:solidFill>
              <a:srgbClr val="4472C4"/>
            </a:solidFill>
            <a:prstDash val="solid"/>
            <a:miter lim="800000"/>
            <a:tailEnd type="triangle"/>
          </a:ln>
          <a:effectLst/>
        </p:spPr>
      </p:cxnSp>
      <p:cxnSp>
        <p:nvCxnSpPr>
          <p:cNvPr id="7" name="Straight Arrow Connector 6">
            <a:extLst>
              <a:ext uri="{FF2B5EF4-FFF2-40B4-BE49-F238E27FC236}">
                <a16:creationId xmlns:a16="http://schemas.microsoft.com/office/drawing/2014/main" id="{DB816054-74EC-4B7E-A073-44A68919FFBB}"/>
              </a:ext>
            </a:extLst>
          </p:cNvPr>
          <p:cNvCxnSpPr>
            <a:cxnSpLocks/>
          </p:cNvCxnSpPr>
          <p:nvPr/>
        </p:nvCxnSpPr>
        <p:spPr>
          <a:xfrm flipH="1">
            <a:off x="3048001" y="4791075"/>
            <a:ext cx="4972049" cy="1419225"/>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222529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304800"/>
            <a:ext cx="11239500" cy="7658100"/>
          </a:xfrm>
        </p:spPr>
        <p:txBody>
          <a:bodyPr>
            <a:normAutofit fontScale="90000"/>
          </a:bodyPr>
          <a:lstStyle/>
          <a:p>
            <a:pPr marR="0" lvl="0" algn="l">
              <a:lnSpc>
                <a:spcPct val="107000"/>
              </a:lnSpc>
              <a:spcBef>
                <a:spcPts val="0"/>
              </a:spcBef>
              <a:spcAft>
                <a:spcPts val="0"/>
              </a:spcAft>
            </a:pPr>
            <a:r>
              <a:rPr lang="en-US" sz="3600" dirty="0"/>
              <a:t>---</a:t>
            </a:r>
            <a:r>
              <a:rPr lang="en-US" sz="3100" dirty="0"/>
              <a:t>Check your email for a message from </a:t>
            </a:r>
            <a:br>
              <a:rPr lang="en-US" sz="3100" dirty="0"/>
            </a:br>
            <a:r>
              <a:rPr lang="en-US" sz="3100" dirty="0"/>
              <a:t>    </a:t>
            </a:r>
            <a:r>
              <a:rPr lang="en-US" sz="3100" dirty="0">
                <a:hlinkClick r:id="rId2"/>
              </a:rPr>
              <a:t>sourcesupport@seattleschools.org</a:t>
            </a:r>
            <a:r>
              <a:rPr lang="en-US" sz="3100" dirty="0"/>
              <a:t> </a:t>
            </a:r>
            <a:br>
              <a:rPr lang="en-US" sz="3100" dirty="0"/>
            </a:br>
            <a:r>
              <a:rPr lang="en-US" sz="3100" dirty="0"/>
              <a:t>    If you don’t receive an email from Source Support:</a:t>
            </a:r>
            <a:br>
              <a:rPr lang="en-US" sz="3100" dirty="0"/>
            </a:br>
            <a:r>
              <a:rPr lang="en-US" sz="3100" dirty="0"/>
              <a:t>	-Check your Spam or Trash folders</a:t>
            </a:r>
            <a:br>
              <a:rPr lang="en-US" sz="3100" dirty="0"/>
            </a:br>
            <a:r>
              <a:rPr lang="en-US" sz="3100" dirty="0"/>
              <a:t>	-Contact the school(s) to provide your email address.</a:t>
            </a:r>
            <a:br>
              <a:rPr lang="en-US" sz="3100" dirty="0"/>
            </a:br>
            <a:r>
              <a:rPr lang="en-US" sz="3100" dirty="0"/>
              <a:t>---Open the email and click the link.</a:t>
            </a:r>
            <a:br>
              <a:rPr lang="en-US" sz="3100" dirty="0"/>
            </a:br>
            <a:r>
              <a:rPr lang="en-US" sz="3100" dirty="0"/>
              <a:t>---Enter your </a:t>
            </a:r>
            <a:r>
              <a:rPr lang="en-US" sz="3100" b="1" dirty="0"/>
              <a:t>Username</a:t>
            </a:r>
            <a:r>
              <a:rPr lang="en-US" sz="3100" dirty="0"/>
              <a:t> (the </a:t>
            </a:r>
            <a:r>
              <a:rPr lang="en-US" sz="3100" b="1" dirty="0"/>
              <a:t>email address </a:t>
            </a:r>
            <a:r>
              <a:rPr lang="en-US" sz="3100" dirty="0"/>
              <a:t>on record at the school) and create a </a:t>
            </a:r>
            <a:r>
              <a:rPr lang="en-US" sz="3100" b="1" dirty="0"/>
              <a:t>Password</a:t>
            </a:r>
            <a:r>
              <a:rPr lang="en-US" sz="3100" dirty="0"/>
              <a:t>.</a:t>
            </a:r>
            <a:br>
              <a:rPr lang="en-US" sz="3100" dirty="0"/>
            </a:br>
            <a:r>
              <a:rPr lang="en-US" sz="3100" dirty="0"/>
              <a:t>	-Your password must be 5 or more characters long.</a:t>
            </a:r>
            <a:br>
              <a:rPr lang="en-US" sz="3100" dirty="0"/>
            </a:br>
            <a:r>
              <a:rPr lang="en-US" sz="3100" dirty="0"/>
              <a:t>	-Please do not use an apostrophe’ in your password.</a:t>
            </a:r>
            <a:br>
              <a:rPr lang="en-US" sz="3100" dirty="0"/>
            </a:br>
            <a:r>
              <a:rPr lang="en-US" sz="3100" dirty="0"/>
              <a:t>Click </a:t>
            </a:r>
            <a:r>
              <a:rPr lang="en-US" sz="3100" b="1" dirty="0"/>
              <a:t>Enter</a:t>
            </a:r>
            <a:r>
              <a:rPr lang="en-US" sz="3100" dirty="0"/>
              <a:t> to begin exploring the Source!</a:t>
            </a:r>
            <a:br>
              <a:rPr lang="en-US" sz="3100" dirty="0"/>
            </a:br>
            <a:br>
              <a:rPr lang="en-US" sz="3100" dirty="0"/>
            </a:br>
            <a:r>
              <a:rPr lang="en-US" sz="3100" dirty="0"/>
              <a:t>For assistance, please contact </a:t>
            </a:r>
            <a:r>
              <a:rPr lang="en-US" sz="3100" dirty="0">
                <a:hlinkClick r:id="rId2"/>
              </a:rPr>
              <a:t>sourcesupport@seattleschools.org</a:t>
            </a:r>
            <a:r>
              <a:rPr lang="en-US" sz="3100" dirty="0"/>
              <a:t> </a:t>
            </a:r>
            <a:br>
              <a:rPr lang="en-US" sz="3600" dirty="0"/>
            </a:br>
            <a:br>
              <a:rPr lang="en-US" sz="3600" dirty="0"/>
            </a:br>
            <a:br>
              <a:rPr lang="en-US" sz="3600" dirty="0"/>
            </a:br>
            <a:endParaRPr lang="en-US" sz="3600" dirty="0"/>
          </a:p>
        </p:txBody>
      </p:sp>
    </p:spTree>
    <p:extLst>
      <p:ext uri="{BB962C8B-B14F-4D97-AF65-F5344CB8AC3E}">
        <p14:creationId xmlns:p14="http://schemas.microsoft.com/office/powerpoint/2010/main" val="3950399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560140" y="1621872"/>
            <a:ext cx="11239500" cy="4770539"/>
          </a:xfrm>
        </p:spPr>
        <p:txBody>
          <a:bodyPr>
            <a:normAutofit fontScale="90000"/>
          </a:bodyPr>
          <a:lstStyle/>
          <a:p>
            <a:pPr algn="l"/>
            <a:br>
              <a:rPr lang="en-US" sz="3600" dirty="0">
                <a:solidFill>
                  <a:srgbClr val="001BA0"/>
                </a:solidFill>
              </a:rPr>
            </a:br>
            <a:r>
              <a:rPr lang="en-US" sz="3600" b="1" dirty="0">
                <a:solidFill>
                  <a:srgbClr val="333333"/>
                </a:solidFill>
                <a:latin typeface="Verdana" panose="020B0604030504040204" pitchFamily="34" charset="0"/>
              </a:rPr>
              <a:t>If you don't have an email address:</a:t>
            </a:r>
            <a:br>
              <a:rPr lang="en-US" sz="3600" b="1" dirty="0">
                <a:solidFill>
                  <a:srgbClr val="333333"/>
                </a:solidFill>
                <a:latin typeface="Verdana" panose="020B0604030504040204" pitchFamily="34" charset="0"/>
              </a:rPr>
            </a:br>
            <a:br>
              <a:rPr lang="en-US" sz="3600" b="1" dirty="0">
                <a:solidFill>
                  <a:srgbClr val="333333"/>
                </a:solidFill>
                <a:latin typeface="Verdana" panose="020B0604030504040204" pitchFamily="34" charset="0"/>
              </a:rPr>
            </a:br>
            <a:r>
              <a:rPr lang="en-US" sz="3600" dirty="0">
                <a:solidFill>
                  <a:srgbClr val="333333"/>
                </a:solidFill>
                <a:latin typeface="Verdana" panose="020B0604030504040204" pitchFamily="34" charset="0"/>
              </a:rPr>
              <a:t>There are many ways to get a free email account.  Google's Gmail is free and has a translation feature.  </a:t>
            </a:r>
            <a:r>
              <a:rPr lang="en-US" sz="3600" dirty="0">
                <a:solidFill>
                  <a:srgbClr val="005DAA"/>
                </a:solidFill>
                <a:latin typeface="Verdana" panose="020B0604030504040204" pitchFamily="34" charset="0"/>
                <a:hlinkClick r:id="rId2">
                  <a:extLst>
                    <a:ext uri="{A12FA001-AC4F-418D-AE19-62706E023703}">
                      <ahyp:hlinkClr xmlns:ahyp="http://schemas.microsoft.com/office/drawing/2018/hyperlinkcolor" val="tx"/>
                    </a:ext>
                  </a:extLst>
                </a:hlinkClick>
              </a:rPr>
              <a:t>Please visit the Create your Google Account website</a:t>
            </a:r>
            <a:r>
              <a:rPr lang="en-US" sz="3600" dirty="0">
                <a:solidFill>
                  <a:srgbClr val="333333"/>
                </a:solidFill>
                <a:latin typeface="Verdana" panose="020B0604030504040204" pitchFamily="34" charset="0"/>
              </a:rPr>
              <a:t> if you would like a  Gmail account.  To translate the Google Gmail page, scroll to the bottom of the page.  Click the drop down on the bottom right to select your language. </a:t>
            </a:r>
            <a:br>
              <a:rPr lang="en-US" sz="3600" dirty="0">
                <a:solidFill>
                  <a:srgbClr val="001BA0"/>
                </a:solidFill>
              </a:rPr>
            </a:br>
            <a:br>
              <a:rPr lang="en-US" sz="3600" dirty="0"/>
            </a:br>
            <a:br>
              <a:rPr lang="en-US" sz="3600" dirty="0"/>
            </a:br>
            <a:br>
              <a:rPr lang="en-US" sz="3600" dirty="0"/>
            </a:br>
            <a:endParaRPr lang="en-US" sz="3600" dirty="0"/>
          </a:p>
        </p:txBody>
      </p:sp>
    </p:spTree>
    <p:extLst>
      <p:ext uri="{BB962C8B-B14F-4D97-AF65-F5344CB8AC3E}">
        <p14:creationId xmlns:p14="http://schemas.microsoft.com/office/powerpoint/2010/main" val="288168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304800"/>
            <a:ext cx="11239500" cy="7658100"/>
          </a:xfrm>
        </p:spPr>
        <p:txBody>
          <a:bodyPr>
            <a:normAutofit/>
          </a:bodyPr>
          <a:lstStyle/>
          <a:p>
            <a:pPr marL="0" marR="0" algn="l">
              <a:spcBef>
                <a:spcPts val="0"/>
              </a:spcBef>
              <a:spcAft>
                <a:spcPts val="0"/>
              </a:spcAft>
            </a:pPr>
            <a:r>
              <a:rPr lang="en-US" sz="3600" b="1" dirty="0">
                <a:solidFill>
                  <a:srgbClr val="001BA0"/>
                </a:solidFill>
              </a:rPr>
              <a:t>How to Create a Hotmail Account</a:t>
            </a:r>
            <a:br>
              <a:rPr lang="en-US" sz="3600" dirty="0">
                <a:solidFill>
                  <a:srgbClr val="001BA0"/>
                </a:solidFill>
              </a:rPr>
            </a:br>
            <a:r>
              <a:rPr lang="en-US" sz="3600" dirty="0">
                <a:solidFill>
                  <a:srgbClr val="001BA0"/>
                </a:solidFill>
              </a:rPr>
              <a:t>Open the Microsoft Outlook website. Go to https://www.outlook.com/ in your web browser.</a:t>
            </a:r>
            <a:br>
              <a:rPr lang="en-US" sz="3600" dirty="0">
                <a:solidFill>
                  <a:srgbClr val="001BA0"/>
                </a:solidFill>
              </a:rPr>
            </a:br>
            <a:r>
              <a:rPr lang="en-US" sz="3600" dirty="0">
                <a:solidFill>
                  <a:srgbClr val="001BA0"/>
                </a:solidFill>
              </a:rPr>
              <a:t>Click Create account. It's a link in the top-right side of the page.</a:t>
            </a:r>
            <a:br>
              <a:rPr lang="en-US" sz="3600" dirty="0">
                <a:solidFill>
                  <a:srgbClr val="001BA0"/>
                </a:solidFill>
              </a:rPr>
            </a:br>
            <a:r>
              <a:rPr lang="en-US" sz="3600" dirty="0">
                <a:solidFill>
                  <a:srgbClr val="001BA0"/>
                </a:solidFill>
              </a:rPr>
              <a:t>Create your email address. Type your preferred email name into the "New email" text field in...</a:t>
            </a:r>
            <a:br>
              <a:rPr lang="en-US" sz="3600" dirty="0">
                <a:solidFill>
                  <a:srgbClr val="001BA0"/>
                </a:solidFill>
              </a:rPr>
            </a:br>
            <a:r>
              <a:rPr lang="en-US" sz="3600" dirty="0">
                <a:solidFill>
                  <a:srgbClr val="001BA0"/>
                </a:solidFill>
              </a:rPr>
              <a:t>Enter a password. Type the password that you want to use into...</a:t>
            </a:r>
            <a:br>
              <a:rPr lang="en-US" sz="3600" dirty="0">
                <a:solidFill>
                  <a:srgbClr val="001BA0"/>
                </a:solidFill>
              </a:rPr>
            </a:br>
            <a:r>
              <a:rPr lang="en-US" sz="3600" b="1" dirty="0">
                <a:solidFill>
                  <a:srgbClr val="767676"/>
                </a:solidFill>
                <a:hlinkClick r:id="rId2">
                  <a:extLst>
                    <a:ext uri="{A12FA001-AC4F-418D-AE19-62706E023703}">
                      <ahyp:hlinkClr xmlns:ahyp="http://schemas.microsoft.com/office/drawing/2018/hyperlinkcolor" val="tx"/>
                    </a:ext>
                  </a:extLst>
                </a:hlinkClick>
              </a:rPr>
              <a:t>How to Create a Hotmail Account: 8 Steps (with Pictures ...</a:t>
            </a:r>
            <a:br>
              <a:rPr lang="en-US" sz="3600" b="1" dirty="0">
                <a:solidFill>
                  <a:srgbClr val="767676"/>
                </a:solidFill>
              </a:rPr>
            </a:br>
            <a:r>
              <a:rPr lang="en-US" sz="3600" i="1" dirty="0">
                <a:solidFill>
                  <a:srgbClr val="001BA0"/>
                </a:solidFill>
              </a:rPr>
              <a:t>www.wikihow.com/Create-a-Hotmail-Account</a:t>
            </a:r>
            <a:br>
              <a:rPr lang="en-US" sz="3600" dirty="0">
                <a:solidFill>
                  <a:srgbClr val="001BA0"/>
                </a:solidFill>
              </a:rPr>
            </a:br>
            <a:br>
              <a:rPr lang="en-US" sz="3600" dirty="0"/>
            </a:br>
            <a:br>
              <a:rPr lang="en-US" sz="3600" dirty="0"/>
            </a:br>
            <a:br>
              <a:rPr lang="en-US" sz="3600" dirty="0"/>
            </a:br>
            <a:endParaRPr lang="en-US" sz="3600" dirty="0"/>
          </a:p>
        </p:txBody>
      </p:sp>
    </p:spTree>
    <p:extLst>
      <p:ext uri="{BB962C8B-B14F-4D97-AF65-F5344CB8AC3E}">
        <p14:creationId xmlns:p14="http://schemas.microsoft.com/office/powerpoint/2010/main" val="63154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2917D9-A0EB-4DA4-BD19-BE7316982B79}"/>
              </a:ext>
            </a:extLst>
          </p:cNvPr>
          <p:cNvSpPr>
            <a:spLocks noGrp="1"/>
          </p:cNvSpPr>
          <p:nvPr>
            <p:ph type="title"/>
          </p:nvPr>
        </p:nvSpPr>
        <p:spPr/>
        <p:txBody>
          <a:bodyPr>
            <a:normAutofit/>
          </a:bodyPr>
          <a:lstStyle/>
          <a:p>
            <a:pPr algn="ctr"/>
            <a:r>
              <a:rPr lang="en-US" sz="5400" b="1" dirty="0"/>
              <a:t>Example Slides from </a:t>
            </a:r>
            <a:br>
              <a:rPr lang="en-US" sz="5400" b="1" dirty="0"/>
            </a:br>
            <a:r>
              <a:rPr lang="en-US" sz="5400" b="1" dirty="0"/>
              <a:t>Seattle Public Schools that </a:t>
            </a:r>
            <a:br>
              <a:rPr lang="en-US" sz="5400" b="1" dirty="0"/>
            </a:br>
            <a:r>
              <a:rPr lang="en-US" sz="5400" b="1" dirty="0"/>
              <a:t>Can Be Adapted for Your District</a:t>
            </a:r>
          </a:p>
        </p:txBody>
      </p:sp>
      <p:sp>
        <p:nvSpPr>
          <p:cNvPr id="4" name="Text Placeholder 3">
            <a:extLst>
              <a:ext uri="{FF2B5EF4-FFF2-40B4-BE49-F238E27FC236}">
                <a16:creationId xmlns:a16="http://schemas.microsoft.com/office/drawing/2014/main" id="{52B42D7C-EA09-4BE7-948A-87D29BE010D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42416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304800"/>
            <a:ext cx="11239500" cy="4770539"/>
          </a:xfrm>
        </p:spPr>
        <p:txBody>
          <a:bodyPr>
            <a:normAutofit/>
          </a:bodyPr>
          <a:lstStyle/>
          <a:p>
            <a:pPr marL="0" marR="0">
              <a:spcBef>
                <a:spcPts val="0"/>
              </a:spcBef>
              <a:spcAft>
                <a:spcPts val="0"/>
              </a:spcAft>
            </a:pPr>
            <a:br>
              <a:rPr lang="en-US" sz="3600" dirty="0">
                <a:solidFill>
                  <a:srgbClr val="001BA0"/>
                </a:solidFill>
              </a:rPr>
            </a:br>
            <a:r>
              <a:rPr lang="en-US" sz="4400" dirty="0">
                <a:solidFill>
                  <a:prstClr val="black"/>
                </a:solidFill>
              </a:rPr>
              <a:t>For assistance, please contact </a:t>
            </a:r>
            <a:br>
              <a:rPr lang="en-US" sz="4400" dirty="0">
                <a:solidFill>
                  <a:prstClr val="black"/>
                </a:solidFill>
              </a:rPr>
            </a:br>
            <a:r>
              <a:rPr lang="en-US" sz="4400" dirty="0">
                <a:solidFill>
                  <a:prstClr val="black"/>
                </a:solidFill>
                <a:hlinkClick r:id="rId2"/>
              </a:rPr>
              <a:t>sourcesupport@seattleschools.org</a:t>
            </a:r>
            <a:br>
              <a:rPr lang="en-US" sz="3600" dirty="0">
                <a:solidFill>
                  <a:srgbClr val="001BA0"/>
                </a:solidFill>
              </a:rPr>
            </a:br>
            <a:br>
              <a:rPr lang="en-US" sz="3600" dirty="0"/>
            </a:br>
            <a:br>
              <a:rPr lang="en-US" sz="3600" dirty="0"/>
            </a:br>
            <a:br>
              <a:rPr lang="en-US" sz="3600" dirty="0"/>
            </a:br>
            <a:endParaRPr lang="en-US" sz="3600" dirty="0"/>
          </a:p>
        </p:txBody>
      </p:sp>
    </p:spTree>
    <p:extLst>
      <p:ext uri="{BB962C8B-B14F-4D97-AF65-F5344CB8AC3E}">
        <p14:creationId xmlns:p14="http://schemas.microsoft.com/office/powerpoint/2010/main" val="150010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310" y="515808"/>
            <a:ext cx="8947836" cy="1733122"/>
          </a:xfrm>
        </p:spPr>
        <p:txBody>
          <a:bodyPr>
            <a:normAutofit/>
          </a:bodyPr>
          <a:lstStyle/>
          <a:p>
            <a:r>
              <a:rPr lang="en-US" dirty="0">
                <a:latin typeface="Cambria" panose="02040503050406030204" pitchFamily="18" charset="0"/>
              </a:rPr>
              <a:t>Start at seattleschools.org.</a:t>
            </a:r>
          </a:p>
          <a:p>
            <a:r>
              <a:rPr lang="en-US" dirty="0">
                <a:latin typeface="Cambria" panose="02040503050406030204" pitchFamily="18" charset="0"/>
              </a:rPr>
              <a:t>To access The Source, go to the student portal, or choose The Source from the Students drop-down menu: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6304" y="1969920"/>
            <a:ext cx="5535829" cy="4480946"/>
          </a:xfrm>
          <a:prstGeom prst="rect">
            <a:avLst/>
          </a:prstGeom>
        </p:spPr>
      </p:pic>
    </p:spTree>
    <p:extLst>
      <p:ext uri="{BB962C8B-B14F-4D97-AF65-F5344CB8AC3E}">
        <p14:creationId xmlns:p14="http://schemas.microsoft.com/office/powerpoint/2010/main" val="144364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1590261"/>
            <a:ext cx="11239500" cy="644939"/>
          </a:xfrm>
        </p:spPr>
        <p:txBody>
          <a:bodyPr>
            <a:normAutofit fontScale="90000"/>
          </a:bodyPr>
          <a:lstStyle/>
          <a:p>
            <a:pPr marR="0" lvl="0">
              <a:lnSpc>
                <a:spcPct val="107000"/>
              </a:lnSpc>
              <a:spcBef>
                <a:spcPts val="0"/>
              </a:spcBef>
              <a:spcAft>
                <a:spcPts val="0"/>
              </a:spcAft>
            </a:pPr>
            <a:br>
              <a:rPr lang="en-US" sz="3600" dirty="0"/>
            </a:br>
            <a:br>
              <a:rPr lang="en-US" sz="3600" dirty="0"/>
            </a:br>
            <a:endParaRPr lang="en-US" sz="3600" dirty="0"/>
          </a:p>
        </p:txBody>
      </p:sp>
      <p:pic>
        <p:nvPicPr>
          <p:cNvPr id="6" name="Picture 5" descr="elementary Source overview">
            <a:extLst>
              <a:ext uri="{FF2B5EF4-FFF2-40B4-BE49-F238E27FC236}">
                <a16:creationId xmlns:a16="http://schemas.microsoft.com/office/drawing/2014/main" id="{6A011723-77FB-41A4-9C78-680C2E823F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2782" y="1298713"/>
            <a:ext cx="8189844" cy="4916557"/>
          </a:xfrm>
          <a:prstGeom prst="rect">
            <a:avLst/>
          </a:prstGeom>
          <a:noFill/>
          <a:ln>
            <a:noFill/>
          </a:ln>
        </p:spPr>
      </p:pic>
      <p:sp>
        <p:nvSpPr>
          <p:cNvPr id="4" name="TextBox 3">
            <a:extLst>
              <a:ext uri="{FF2B5EF4-FFF2-40B4-BE49-F238E27FC236}">
                <a16:creationId xmlns:a16="http://schemas.microsoft.com/office/drawing/2014/main" id="{8B51E481-0DDF-4F8D-BA99-F3C9569F51C8}"/>
              </a:ext>
            </a:extLst>
          </p:cNvPr>
          <p:cNvSpPr txBox="1"/>
          <p:nvPr/>
        </p:nvSpPr>
        <p:spPr>
          <a:xfrm>
            <a:off x="768626" y="530087"/>
            <a:ext cx="10177670" cy="646331"/>
          </a:xfrm>
          <a:prstGeom prst="rect">
            <a:avLst/>
          </a:prstGeom>
          <a:noFill/>
        </p:spPr>
        <p:txBody>
          <a:bodyPr wrap="square" rtlCol="0">
            <a:spAutoFit/>
          </a:bodyPr>
          <a:lstStyle/>
          <a:p>
            <a:r>
              <a:rPr lang="en-US" b="1" dirty="0"/>
              <a:t>After you log in, you will see a page that looks like this for Elementary Students:</a:t>
            </a:r>
            <a:br>
              <a:rPr lang="en-US" b="1" dirty="0"/>
            </a:br>
            <a:r>
              <a:rPr lang="en-US" dirty="0"/>
              <a:t>Elementary assignments and grades are </a:t>
            </a:r>
            <a:r>
              <a:rPr lang="en-US" b="1" i="1" dirty="0"/>
              <a:t>not </a:t>
            </a:r>
            <a:r>
              <a:rPr lang="en-US" dirty="0"/>
              <a:t>displayed on the Source. </a:t>
            </a:r>
          </a:p>
        </p:txBody>
      </p:sp>
    </p:spTree>
    <p:extLst>
      <p:ext uri="{BB962C8B-B14F-4D97-AF65-F5344CB8AC3E}">
        <p14:creationId xmlns:p14="http://schemas.microsoft.com/office/powerpoint/2010/main" val="348836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1590261"/>
            <a:ext cx="11239500" cy="644939"/>
          </a:xfrm>
        </p:spPr>
        <p:txBody>
          <a:bodyPr>
            <a:normAutofit fontScale="90000"/>
          </a:bodyPr>
          <a:lstStyle/>
          <a:p>
            <a:pPr marR="0" lvl="0">
              <a:lnSpc>
                <a:spcPct val="107000"/>
              </a:lnSpc>
              <a:spcBef>
                <a:spcPts val="0"/>
              </a:spcBef>
              <a:spcAft>
                <a:spcPts val="0"/>
              </a:spcAft>
            </a:pPr>
            <a:br>
              <a:rPr lang="en-US" sz="3600" dirty="0"/>
            </a:br>
            <a:br>
              <a:rPr lang="en-US" sz="3600" dirty="0"/>
            </a:br>
            <a:endParaRPr lang="en-US" sz="3600" dirty="0"/>
          </a:p>
        </p:txBody>
      </p:sp>
      <p:sp>
        <p:nvSpPr>
          <p:cNvPr id="4" name="TextBox 3">
            <a:extLst>
              <a:ext uri="{FF2B5EF4-FFF2-40B4-BE49-F238E27FC236}">
                <a16:creationId xmlns:a16="http://schemas.microsoft.com/office/drawing/2014/main" id="{8B51E481-0DDF-4F8D-BA99-F3C9569F51C8}"/>
              </a:ext>
            </a:extLst>
          </p:cNvPr>
          <p:cNvSpPr txBox="1"/>
          <p:nvPr/>
        </p:nvSpPr>
        <p:spPr>
          <a:xfrm>
            <a:off x="768626" y="530087"/>
            <a:ext cx="10177670" cy="369332"/>
          </a:xfrm>
          <a:prstGeom prst="rect">
            <a:avLst/>
          </a:prstGeom>
          <a:noFill/>
        </p:spPr>
        <p:txBody>
          <a:bodyPr wrap="square" rtlCol="0">
            <a:spAutoFit/>
          </a:bodyPr>
          <a:lstStyle/>
          <a:p>
            <a:pPr lvl="0"/>
            <a:r>
              <a:rPr lang="en-US" b="1" dirty="0"/>
              <a:t>Secondary (Middle and High School) Student Example: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Source home">
            <a:extLst>
              <a:ext uri="{FF2B5EF4-FFF2-40B4-BE49-F238E27FC236}">
                <a16:creationId xmlns:a16="http://schemas.microsoft.com/office/drawing/2014/main" id="{471D9026-14DD-4608-A37D-B6A3C3DA3A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80591" y="1205948"/>
            <a:ext cx="8587409" cy="5121965"/>
          </a:xfrm>
          <a:prstGeom prst="rect">
            <a:avLst/>
          </a:prstGeom>
          <a:noFill/>
          <a:ln>
            <a:noFill/>
          </a:ln>
        </p:spPr>
      </p:pic>
    </p:spTree>
    <p:extLst>
      <p:ext uri="{BB962C8B-B14F-4D97-AF65-F5344CB8AC3E}">
        <p14:creationId xmlns:p14="http://schemas.microsoft.com/office/powerpoint/2010/main" val="5155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 y="1408716"/>
            <a:ext cx="8915400" cy="4661034"/>
          </a:xfrm>
          <a:prstGeom prst="rect">
            <a:avLst/>
          </a:prstGeom>
        </p:spPr>
      </p:pic>
    </p:spTree>
    <p:extLst>
      <p:ext uri="{BB962C8B-B14F-4D97-AF65-F5344CB8AC3E}">
        <p14:creationId xmlns:p14="http://schemas.microsoft.com/office/powerpoint/2010/main" val="179793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815" y="206889"/>
            <a:ext cx="8589490" cy="1733122"/>
          </a:xfrm>
        </p:spPr>
        <p:txBody>
          <a:bodyPr/>
          <a:lstStyle/>
          <a:p>
            <a:r>
              <a:rPr lang="en-US" dirty="0">
                <a:latin typeface="Cambria" panose="02040503050406030204" pitchFamily="18" charset="0"/>
              </a:rPr>
              <a:t>Grade details:</a:t>
            </a:r>
            <a:endParaRPr lang="en-US" sz="18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3073" y="649706"/>
            <a:ext cx="8241632" cy="5886880"/>
          </a:xfrm>
          <a:prstGeom prst="rect">
            <a:avLst/>
          </a:prstGeom>
        </p:spPr>
      </p:pic>
    </p:spTree>
    <p:extLst>
      <p:ext uri="{BB962C8B-B14F-4D97-AF65-F5344CB8AC3E}">
        <p14:creationId xmlns:p14="http://schemas.microsoft.com/office/powerpoint/2010/main" val="274478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815" y="206889"/>
            <a:ext cx="8589490" cy="1733122"/>
          </a:xfrm>
        </p:spPr>
        <p:txBody>
          <a:bodyPr/>
          <a:lstStyle/>
          <a:p>
            <a:r>
              <a:rPr lang="en-US" dirty="0">
                <a:latin typeface="Cambria" panose="02040503050406030204" pitchFamily="18" charset="0"/>
              </a:rPr>
              <a:t>Attendance details:</a:t>
            </a:r>
            <a:endParaRPr lang="en-US" sz="1800" dirty="0">
              <a:latin typeface="Cambria" panose="020405030504060302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817" y="1073450"/>
            <a:ext cx="8553017" cy="3233855"/>
          </a:xfrm>
          <a:prstGeom prst="rect">
            <a:avLst/>
          </a:prstGeom>
        </p:spPr>
      </p:pic>
    </p:spTree>
    <p:extLst>
      <p:ext uri="{BB962C8B-B14F-4D97-AF65-F5344CB8AC3E}">
        <p14:creationId xmlns:p14="http://schemas.microsoft.com/office/powerpoint/2010/main" val="388861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B0E2-E287-424B-8E69-31F0F5CE7148}"/>
              </a:ext>
            </a:extLst>
          </p:cNvPr>
          <p:cNvSpPr>
            <a:spLocks noGrp="1"/>
          </p:cNvSpPr>
          <p:nvPr>
            <p:ph type="ctrTitle"/>
          </p:nvPr>
        </p:nvSpPr>
        <p:spPr>
          <a:xfrm>
            <a:off x="476250" y="1590261"/>
            <a:ext cx="11239500" cy="644939"/>
          </a:xfrm>
        </p:spPr>
        <p:txBody>
          <a:bodyPr>
            <a:normAutofit fontScale="90000"/>
          </a:bodyPr>
          <a:lstStyle/>
          <a:p>
            <a:pPr marR="0" lvl="0">
              <a:lnSpc>
                <a:spcPct val="107000"/>
              </a:lnSpc>
              <a:spcBef>
                <a:spcPts val="0"/>
              </a:spcBef>
              <a:spcAft>
                <a:spcPts val="0"/>
              </a:spcAft>
            </a:pPr>
            <a:br>
              <a:rPr lang="en-US" sz="3600" dirty="0"/>
            </a:br>
            <a:br>
              <a:rPr lang="en-US" sz="3600" dirty="0"/>
            </a:br>
            <a:endParaRPr lang="en-US" sz="3600" dirty="0"/>
          </a:p>
        </p:txBody>
      </p:sp>
      <p:sp>
        <p:nvSpPr>
          <p:cNvPr id="4" name="TextBox 3">
            <a:extLst>
              <a:ext uri="{FF2B5EF4-FFF2-40B4-BE49-F238E27FC236}">
                <a16:creationId xmlns:a16="http://schemas.microsoft.com/office/drawing/2014/main" id="{8B51E481-0DDF-4F8D-BA99-F3C9569F51C8}"/>
              </a:ext>
            </a:extLst>
          </p:cNvPr>
          <p:cNvSpPr txBox="1"/>
          <p:nvPr/>
        </p:nvSpPr>
        <p:spPr>
          <a:xfrm>
            <a:off x="768626" y="530087"/>
            <a:ext cx="10177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Secondary (Middle and High School) Student Example: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Source home">
            <a:extLst>
              <a:ext uri="{FF2B5EF4-FFF2-40B4-BE49-F238E27FC236}">
                <a16:creationId xmlns:a16="http://schemas.microsoft.com/office/drawing/2014/main" id="{471D9026-14DD-4608-A37D-B6A3C3DA3A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80591" y="1205948"/>
            <a:ext cx="8587409" cy="5121965"/>
          </a:xfrm>
          <a:prstGeom prst="rect">
            <a:avLst/>
          </a:prstGeom>
          <a:noFill/>
          <a:ln>
            <a:noFill/>
          </a:ln>
        </p:spPr>
      </p:pic>
    </p:spTree>
    <p:extLst>
      <p:ext uri="{BB962C8B-B14F-4D97-AF65-F5344CB8AC3E}">
        <p14:creationId xmlns:p14="http://schemas.microsoft.com/office/powerpoint/2010/main" val="228888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208</TotalTime>
  <Words>818</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DengXian</vt:lpstr>
      <vt:lpstr>SimSun</vt:lpstr>
      <vt:lpstr>Arial</vt:lpstr>
      <vt:lpstr>Calibri</vt:lpstr>
      <vt:lpstr>Calibri Light</vt:lpstr>
      <vt:lpstr>Cambria</vt:lpstr>
      <vt:lpstr>Corbel</vt:lpstr>
      <vt:lpstr>Symbol</vt:lpstr>
      <vt:lpstr>Times New Roman</vt:lpstr>
      <vt:lpstr>Verdana</vt:lpstr>
      <vt:lpstr>Office Theme</vt:lpstr>
      <vt:lpstr>Depth</vt:lpstr>
      <vt:lpstr> </vt:lpstr>
      <vt:lpstr>Example Slides from  Seattle Public Schools that  Can Be Adapted for Your District</vt:lpstr>
      <vt:lpstr>PowerPoint Presentation</vt:lpstr>
      <vt:lpstr>  </vt:lpstr>
      <vt:lpstr>  </vt:lpstr>
      <vt:lpstr>PowerPoint Presentation</vt:lpstr>
      <vt:lpstr>PowerPoint Presentation</vt:lpstr>
      <vt:lpstr>PowerPoint Presentation</vt:lpstr>
      <vt:lpstr>  </vt:lpstr>
      <vt:lpstr>  </vt:lpstr>
      <vt:lpstr>Setting up a Source Account  </vt:lpstr>
      <vt:lpstr>1. Do you know what email address you have on record for each of your children? If no, contact your child’s front office person to find out or to change it. Or if you  have children in more than one school, contact  Enrollment Services at 206-252-0760  to make sure you have registered the same email address for each of your children.  2. Check to make sure that you are on record as the parent or guardian of each of your children. </vt:lpstr>
      <vt:lpstr>PowerPoint Presentation</vt:lpstr>
      <vt:lpstr>3. Click on “The Source”  </vt:lpstr>
      <vt:lpstr>4. If you do not already have a Source account, click on “Set Up” </vt:lpstr>
      <vt:lpstr>To Set Up a Source Account: Type the email address on record at your child’s school (it should be the same email address for each of your children),           then click “Enter”</vt:lpstr>
      <vt:lpstr>---Check your email for a message from      sourcesupport@seattleschools.org      If you don’t receive an email from Source Support:  -Check your Spam or Trash folders  -Contact the school(s) to provide your email address. ---Open the email and click the link. ---Enter your Username (the email address on record at the school) and create a Password.  -Your password must be 5 or more characters long.  -Please do not use an apostrophe’ in your password. Click Enter to begin exploring the Source!  For assistance, please contact sourcesupport@seattleschools.org    </vt:lpstr>
      <vt:lpstr> If you don't have an email address:  There are many ways to get a free email account.  Google's Gmail is free and has a translation feature.  Please visit the Create your Google Account website if you would like a  Gmail account.  To translate the Google Gmail page, scroll to the bottom of the page.  Click the drop down on the bottom right to select your language.     </vt:lpstr>
      <vt:lpstr>How to Create a Hotmail Account Open the Microsoft Outlook website. Go to https://www.outlook.com/ in your web browser. Click Create account. It's a link in the top-right side of the page. Create your email address. Type your preferred email name into the "New email" text field in... Enter a password. Type the password that you want to use into... How to Create a Hotmail Account: 8 Steps (with Pictures ... www.wikihow.com/Create-a-Hotmail-Account    </vt:lpstr>
      <vt:lpstr> For assistance, please contact  sourcesupport@seattleschools.org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the internet on your computer and type this address:  www.seattleschools.org</dc:title>
  <dc:creator>Siegenthaler, Margo</dc:creator>
  <cp:lastModifiedBy>Martha Mac Iver</cp:lastModifiedBy>
  <cp:revision>23</cp:revision>
  <cp:lastPrinted>2019-02-21T21:06:25Z</cp:lastPrinted>
  <dcterms:created xsi:type="dcterms:W3CDTF">2019-02-21T02:45:07Z</dcterms:created>
  <dcterms:modified xsi:type="dcterms:W3CDTF">2020-04-22T17:27:26Z</dcterms:modified>
</cp:coreProperties>
</file>