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302" r:id="rId2"/>
    <p:sldId id="303" r:id="rId3"/>
    <p:sldId id="312" r:id="rId4"/>
    <p:sldId id="304" r:id="rId5"/>
    <p:sldId id="293" r:id="rId6"/>
    <p:sldId id="344" r:id="rId7"/>
    <p:sldId id="345" r:id="rId8"/>
    <p:sldId id="296" r:id="rId9"/>
    <p:sldId id="297" r:id="rId10"/>
    <p:sldId id="342" r:id="rId11"/>
    <p:sldId id="299" r:id="rId12"/>
    <p:sldId id="315" r:id="rId13"/>
    <p:sldId id="300" r:id="rId14"/>
    <p:sldId id="331" r:id="rId15"/>
    <p:sldId id="333" r:id="rId16"/>
    <p:sldId id="301" r:id="rId17"/>
    <p:sldId id="306" r:id="rId18"/>
    <p:sldId id="289" r:id="rId19"/>
    <p:sldId id="343" r:id="rId20"/>
    <p:sldId id="346" r:id="rId21"/>
    <p:sldId id="310" r:id="rId22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eldo1\AppData\Local\Microsoft\Windows\INetCache\Content.Outlook\1WBG6PRN\Attendance%20rates%20of%20those%20who%20are%20failing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heldo1\AppData\Local\Microsoft\Windows\INetCache\Content.Outlook\1WBG6PRN\Attendance%20rates%20of%20those%20who%20are%20failing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7407407407407E-2"/>
          <c:y val="4.4896522574311808E-2"/>
          <c:w val="0.91820987654320985"/>
          <c:h val="0.76173026602294358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99637800"/>
        <c:axId val="699638976"/>
      </c:barChart>
      <c:catAx>
        <c:axId val="699637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699638976"/>
        <c:crosses val="autoZero"/>
        <c:auto val="1"/>
        <c:lblAlgn val="ctr"/>
        <c:lblOffset val="100"/>
        <c:noMultiLvlLbl val="0"/>
      </c:catAx>
      <c:valAx>
        <c:axId val="6996389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699637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740682414698159E-2"/>
          <c:y val="4.4896447229431639E-2"/>
          <c:w val="0.91820987654320985"/>
          <c:h val="0.76173026602294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'Absenteeism Graduation 9th'!$A$3</c:f>
              <c:strCache>
                <c:ptCount val="1"/>
                <c:pt idx="0">
                  <c:v>Percent Graduating</c:v>
                </c:pt>
              </c:strCache>
            </c:strRef>
          </c:tx>
          <c:spPr>
            <a:solidFill>
              <a:srgbClr val="BFBFBF">
                <a:lumMod val="75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EC-4208-8B79-3E6957EC82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EC-4208-8B79-3E6957EC82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EC-4208-8B79-3E6957EC82F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EC-4208-8B79-3E6957EC82F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EC-4208-8B79-3E6957EC82F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EC-4208-8B79-3E6957EC82F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EC-4208-8B79-3E6957EC82F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EC-4208-8B79-3E6957EC82F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EC-4208-8B79-3E6957EC82F9}"/>
                </c:ext>
              </c:extLst>
            </c:dLbl>
            <c:dLbl>
              <c:idx val="9"/>
              <c:layout>
                <c:manualLayout>
                  <c:x val="9.1666666666666598E-3"/>
                  <c:y val="-3.03512620867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83333333333323E-2"/>
                      <c:h val="7.8397309970031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0EC-4208-8B79-3E6957EC82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'Absenteeism Graduation 9th'!$B$2:$K$2</c:f>
              <c:strCache>
                <c:ptCount val="10"/>
                <c:pt idx="0">
                  <c:v>95%+</c:v>
                </c:pt>
                <c:pt idx="1">
                  <c:v>90-94%</c:v>
                </c:pt>
                <c:pt idx="2">
                  <c:v>85-89%</c:v>
                </c:pt>
                <c:pt idx="3">
                  <c:v>80-84%</c:v>
                </c:pt>
                <c:pt idx="4">
                  <c:v>75-79%</c:v>
                </c:pt>
                <c:pt idx="5">
                  <c:v>70-74%</c:v>
                </c:pt>
                <c:pt idx="6">
                  <c:v>65-69%</c:v>
                </c:pt>
                <c:pt idx="7">
                  <c:v>60-64%</c:v>
                </c:pt>
                <c:pt idx="8">
                  <c:v>55-59%</c:v>
                </c:pt>
                <c:pt idx="9">
                  <c:v> Below 55%</c:v>
                </c:pt>
              </c:strCache>
            </c:strRef>
          </c:cat>
          <c:val>
            <c:numRef>
              <c:f>'Absenteeism Graduation 9th'!$B$3:$K$3</c:f>
              <c:numCache>
                <c:formatCode>0.0%</c:formatCode>
                <c:ptCount val="10"/>
                <c:pt idx="0">
                  <c:v>0.82199999999999995</c:v>
                </c:pt>
                <c:pt idx="1">
                  <c:v>0.7110000000000003</c:v>
                </c:pt>
                <c:pt idx="2">
                  <c:v>0.56299999999999994</c:v>
                </c:pt>
                <c:pt idx="3">
                  <c:v>0.40900000000000014</c:v>
                </c:pt>
                <c:pt idx="4">
                  <c:v>0.30100000000000021</c:v>
                </c:pt>
                <c:pt idx="5">
                  <c:v>0.21000000000000008</c:v>
                </c:pt>
                <c:pt idx="6">
                  <c:v>0.19600000000000001</c:v>
                </c:pt>
                <c:pt idx="7">
                  <c:v>6.3E-2</c:v>
                </c:pt>
                <c:pt idx="8">
                  <c:v>4.3999999999999997E-2</c:v>
                </c:pt>
                <c:pt idx="9">
                  <c:v>3.500000000000001E-2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EC-4208-8B79-3E6957EC82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4408248"/>
        <c:axId val="405995136"/>
      </c:barChart>
      <c:catAx>
        <c:axId val="344408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405995136"/>
        <c:crosses val="autoZero"/>
        <c:auto val="1"/>
        <c:lblAlgn val="ctr"/>
        <c:lblOffset val="100"/>
        <c:noMultiLvlLbl val="0"/>
      </c:catAx>
      <c:valAx>
        <c:axId val="405995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344408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7435897435895E-2"/>
          <c:y val="0.31474373395633237"/>
          <c:w val="0.90809589773500532"/>
          <c:h val="0.5438305615843522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4-4349-8660-3425560F76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34-4349-8660-3425560F76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4-4349-8660-3425560F76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34-4349-8660-3425560F76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34-4349-8660-3425560F7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Sheet1!$B$5:$B$9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0.85699999999999998</c:v>
                </c:pt>
                <c:pt idx="1">
                  <c:v>0.66700000000000004</c:v>
                </c:pt>
                <c:pt idx="2">
                  <c:v>0.49299999999999999</c:v>
                </c:pt>
                <c:pt idx="3">
                  <c:v>0.33600000000000002</c:v>
                </c:pt>
                <c:pt idx="4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4-4349-8660-3425560F76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9638584"/>
        <c:axId val="647482888"/>
      </c:barChart>
      <c:catAx>
        <c:axId val="699638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47482888"/>
        <c:crosses val="autoZero"/>
        <c:auto val="1"/>
        <c:lblAlgn val="ctr"/>
        <c:lblOffset val="100"/>
        <c:noMultiLvlLbl val="0"/>
      </c:catAx>
      <c:valAx>
        <c:axId val="6474828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699638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Percent of 9th</a:t>
            </a:r>
            <a:r>
              <a:rPr lang="en-US" sz="2000" baseline="0" dirty="0"/>
              <a:t> Graders Failing at Least One Course, </a:t>
            </a:r>
          </a:p>
          <a:p>
            <a:pPr>
              <a:defRPr sz="2000"/>
            </a:pPr>
            <a:r>
              <a:rPr lang="en-US" sz="2000" baseline="0" dirty="0"/>
              <a:t>  By Attendance Status</a:t>
            </a:r>
            <a:endParaRPr lang="en-US" sz="2000" dirty="0"/>
          </a:p>
        </c:rich>
      </c:tx>
      <c:layout>
        <c:manualLayout>
          <c:xMode val="edge"/>
          <c:yMode val="edge"/>
          <c:x val="0.15519527883203935"/>
          <c:y val="2.7283059796974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Sheet1!$D$4:$H$4</c:f>
              <c:strCache>
                <c:ptCount val="5"/>
                <c:pt idx="0">
                  <c:v>Overall</c:v>
                </c:pt>
                <c:pt idx="1">
                  <c:v>Attend less than 90%</c:v>
                </c:pt>
                <c:pt idx="2">
                  <c:v>Attend less than 95%</c:v>
                </c:pt>
                <c:pt idx="3">
                  <c:v>Attend at least 90%</c:v>
                </c:pt>
                <c:pt idx="4">
                  <c:v>Attend at least 95%</c:v>
                </c:pt>
              </c:strCache>
            </c:strRef>
          </c:cat>
          <c:val>
            <c:numRef>
              <c:f>Sheet1!$D$5:$H$5</c:f>
              <c:numCache>
                <c:formatCode>0%</c:formatCode>
                <c:ptCount val="5"/>
                <c:pt idx="0">
                  <c:v>0.21</c:v>
                </c:pt>
                <c:pt idx="1">
                  <c:v>0.59</c:v>
                </c:pt>
                <c:pt idx="2">
                  <c:v>0.39</c:v>
                </c:pt>
                <c:pt idx="3">
                  <c:v>0.12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B-45D2-9884-F64EC280C5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52597088"/>
        <c:axId val="652596696"/>
      </c:barChart>
      <c:catAx>
        <c:axId val="6525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96696"/>
        <c:crosses val="autoZero"/>
        <c:auto val="1"/>
        <c:lblAlgn val="ctr"/>
        <c:lblOffset val="100"/>
        <c:noMultiLvlLbl val="0"/>
      </c:catAx>
      <c:valAx>
        <c:axId val="652596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25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72413793103448E-2"/>
          <c:y val="6.4963563487370882E-2"/>
          <c:w val="0.58249240587649009"/>
          <c:h val="0.852844883542165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[1]Sheet2!$E$9</c:f>
              <c:strCache>
                <c:ptCount val="1"/>
                <c:pt idx="0">
                  <c:v>Attended less than 90%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[1]Sheet2!$E$10</c:f>
              <c:numCache>
                <c:formatCode>General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A-4E50-A6F2-948B6DBAEF61}"/>
            </c:ext>
          </c:extLst>
        </c:ser>
        <c:ser>
          <c:idx val="1"/>
          <c:order val="1"/>
          <c:tx>
            <c:strRef>
              <c:f>[1]Sheet2!$F$9</c:f>
              <c:strCache>
                <c:ptCount val="1"/>
                <c:pt idx="0">
                  <c:v>Attended at least 90%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[1]Sheet2!$F$10</c:f>
              <c:numCache>
                <c:formatCode>General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A-4E50-A6F2-948B6DBAEF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15755384"/>
        <c:axId val="415756952"/>
      </c:barChart>
      <c:catAx>
        <c:axId val="415755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5756952"/>
        <c:crosses val="autoZero"/>
        <c:auto val="1"/>
        <c:lblAlgn val="ctr"/>
        <c:lblOffset val="100"/>
        <c:noMultiLvlLbl val="0"/>
      </c:catAx>
      <c:valAx>
        <c:axId val="415756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575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99348319775375"/>
          <c:y val="0.30801149690910556"/>
          <c:w val="0.32821881121894603"/>
          <c:h val="0.5172117052126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77777777777778E-2"/>
          <c:y val="7.1774377092906932E-2"/>
          <c:w val="0.62054550873448511"/>
          <c:h val="0.844033173530998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[1]Sheet2!$H$9</c:f>
              <c:strCache>
                <c:ptCount val="1"/>
                <c:pt idx="0">
                  <c:v>Attended less than 95%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[1]Sheet2!$H$10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D-4776-9A55-CE9A3B352D62}"/>
            </c:ext>
          </c:extLst>
        </c:ser>
        <c:ser>
          <c:idx val="1"/>
          <c:order val="1"/>
          <c:tx>
            <c:strRef>
              <c:f>[1]Sheet2!$I$9</c:f>
              <c:strCache>
                <c:ptCount val="1"/>
                <c:pt idx="0">
                  <c:v>Attended at least 95%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[1]Sheet2!$I$10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D-4776-9A55-CE9A3B352D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15756168"/>
        <c:axId val="415754992"/>
      </c:barChart>
      <c:catAx>
        <c:axId val="415756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5754992"/>
        <c:crosses val="autoZero"/>
        <c:auto val="1"/>
        <c:lblAlgn val="ctr"/>
        <c:lblOffset val="100"/>
        <c:noMultiLvlLbl val="0"/>
      </c:catAx>
      <c:valAx>
        <c:axId val="415754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575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81698300819683"/>
          <c:y val="0.16737456254948593"/>
          <c:w val="0.30447194510228848"/>
          <c:h val="0.75037293849305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0.40962</cdr:x>
      <cdr:y>0.9533</cdr:y>
    </cdr:from>
    <cdr:to>
      <cdr:x>0.54808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8825" y="3305174"/>
          <a:ext cx="68580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0.07407</cdr:x>
      <cdr:y>0.01684</cdr:y>
    </cdr:from>
    <cdr:to>
      <cdr:x>0.84259</cdr:x>
      <cdr:y>0.26938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566" y="76217"/>
          <a:ext cx="6324613" cy="114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/>
            <a:t>Percent Graduating on Time, by Number of 9</a:t>
          </a:r>
          <a:r>
            <a:rPr lang="en-US" sz="2000" baseline="30000" dirty="0"/>
            <a:t>th</a:t>
          </a:r>
          <a:r>
            <a:rPr lang="en-US" sz="2000" dirty="0"/>
            <a:t> Grade Course Failures</a:t>
          </a:r>
        </a:p>
        <a:p xmlns:a="http://schemas.openxmlformats.org/drawingml/2006/main">
          <a:pPr algn="ctr"/>
          <a:r>
            <a:rPr lang="en-US" sz="2000" dirty="0"/>
            <a:t>(Data from an Urban District)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2EE7CDF5-2DB6-4C7E-AF07-A3E96C55558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46BE220A-24DF-4F56-B7A0-3C45BA84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38B15AC6-4A5A-4D79-8255-4C50D0E710A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2"/>
            <a:ext cx="5588000" cy="3655457"/>
          </a:xfrm>
          <a:prstGeom prst="rect">
            <a:avLst/>
          </a:prstGeom>
        </p:spPr>
        <p:txBody>
          <a:bodyPr vert="horz" lIns="92956" tIns="46478" rIns="92956" bIns="464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278E8C85-D3FF-4CFA-8535-48A5E426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A key foundation of understanding of my presentation is a general understanding of the Cycle of Inquiry Process: this is consistent with the AWSP, Danielson, and Keeping our Promise Action Plan which cycles of inquiry require a disciplined approach to thinking, questioning, and acting all of which is consistent with the Keeping our Promise Action Plan (explicit connections to what we are already doing, learning).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In relation to the Promise Action Plan, Cycles of Inquiry work is aligned to creating a systemic approach to aligning gap closing strategies into an effective, coherent, system-wide approach (the case for urgent action).  A cycle of inquiry approach to adult learning centered on outcomes for all students, specifically traditionally marginalized and underperforming populations is a systems-wide response of the Action Plan.  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The parts of the </a:t>
            </a:r>
            <a:r>
              <a:rPr lang="en-US" b="1" dirty="0">
                <a:ea typeface="+mn-ea"/>
                <a:cs typeface="+mn-cs"/>
              </a:rPr>
              <a:t>Cycle of Inquiry Process </a:t>
            </a:r>
            <a:r>
              <a:rPr lang="en-US" dirty="0">
                <a:ea typeface="+mn-ea"/>
                <a:cs typeface="+mn-cs"/>
              </a:rPr>
              <a:t>are highlighted here:  Starting with a problem of practice, developing a theory of action, collecting and using evidence of progress, taking action, and understanding what happened.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Honig and Ishimaru, 2013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64" indent="-29048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46" indent="-23238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23" indent="-23238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02" indent="-23238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89F35B-5BDA-B044-A0F4-F48D91F20562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63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734" indent="-299128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6514" indent="-23930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5119" indent="-23930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3725" indent="-23930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2331" indent="-23930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0936" indent="-23930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9542" indent="-23930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8147" indent="-23930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89F35B-5BDA-B044-A0F4-F48D91F20562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459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4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>
            <a:lvl1pPr algn="r" defTabSz="685800">
              <a:lnSpc>
                <a:spcPct val="90000"/>
              </a:lnSpc>
              <a:defRPr sz="3000" b="0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194562"/>
            <a:ext cx="10820400" cy="4024125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25780" indent="-18288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96815" indent="-211015" defTabSz="685800">
              <a:lnSpc>
                <a:spcPct val="90000"/>
              </a:lnSpc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57300" indent="-22860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600200" indent="-228600" defTabSz="685800">
              <a:lnSpc>
                <a:spcPct val="90000"/>
              </a:lnSpc>
              <a:buChar char="•"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5501" y="474848"/>
            <a:ext cx="270699" cy="177433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851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unity_Network_Project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07502" y="4057028"/>
            <a:ext cx="5538452" cy="1537757"/>
          </a:xfrm>
        </p:spPr>
        <p:txBody>
          <a:bodyPr>
            <a:normAutofit fontScale="90000"/>
          </a:bodyPr>
          <a:lstStyle/>
          <a:p>
            <a:r>
              <a:rPr lang="en-US" dirty="0"/>
              <a:t>Engaging Families in High School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379" y="4202723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Pursuing Continuous Improvement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in our Family Engagement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1517185" y="1784838"/>
            <a:ext cx="5903523" cy="20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5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1300" y="430214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1" y="1962150"/>
            <a:ext cx="5160963" cy="41227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High rates of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chronic absenteeism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 and course failure in 9</a:t>
            </a:r>
            <a:r>
              <a:rPr lang="en-US" sz="3600" baseline="30000" dirty="0"/>
              <a:t>th</a:t>
            </a:r>
            <a:r>
              <a:rPr lang="en-US" sz="3600" dirty="0"/>
              <a:t> grade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800" dirty="0"/>
              <a:t>Negative impact on graduation rates and postsecondary success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6" y="3981450"/>
            <a:ext cx="2079625" cy="19764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73" y="1941559"/>
            <a:ext cx="2384650" cy="152234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308171" y="3484665"/>
            <a:ext cx="783771" cy="1170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2650" y="947386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/>
              <a:t>f Practice</a:t>
            </a:r>
          </a:p>
        </p:txBody>
      </p:sp>
    </p:spTree>
    <p:extLst>
      <p:ext uri="{BB962C8B-B14F-4D97-AF65-F5344CB8AC3E}">
        <p14:creationId xmlns:p14="http://schemas.microsoft.com/office/powerpoint/2010/main" val="374266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4787660" y="682346"/>
            <a:ext cx="5880340" cy="792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292A45"/>
                </a:solidFill>
                <a:latin typeface="Trebuchet MS" charset="0"/>
                <a:cs typeface="Trebuchet MS" charset="0"/>
                <a:sym typeface="Trebuchet MS" charset="0"/>
              </a:rPr>
              <a:t> </a:t>
            </a:r>
            <a:br>
              <a:rPr lang="en-US" sz="1600" dirty="0">
                <a:solidFill>
                  <a:srgbClr val="292A45"/>
                </a:solidFill>
                <a:latin typeface="Trebuchet MS" charset="0"/>
                <a:cs typeface="Trebuchet MS" charset="0"/>
                <a:sym typeface="Trebuchet MS" charset="0"/>
              </a:rPr>
            </a:br>
            <a:r>
              <a:rPr lang="en-US" sz="4000" dirty="0">
                <a:cs typeface="Trebuchet MS" charset="0"/>
                <a:sym typeface="Trebuchet MS" charset="0"/>
              </a:rPr>
              <a:t>Cycle of Inquiry Process</a:t>
            </a:r>
            <a:endParaRPr lang="en-US" dirty="0">
              <a:cs typeface="Helvetica" charset="0"/>
            </a:endParaRPr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>
            <a:off x="478069" y="952359"/>
            <a:ext cx="2771990" cy="43509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>
              <a:buClr>
                <a:srgbClr val="53548A"/>
              </a:buClr>
              <a:buSzPct val="75000"/>
              <a:defRPr/>
            </a:pP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Applying the </a:t>
            </a:r>
          </a:p>
          <a:p>
            <a:pPr>
              <a:buClr>
                <a:srgbClr val="53548A"/>
              </a:buClr>
              <a:buSzPct val="75000"/>
              <a:defRPr/>
            </a:pP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Cycle of Inquiry process</a:t>
            </a:r>
          </a:p>
          <a:p>
            <a:pPr>
              <a:buClr>
                <a:srgbClr val="53548A"/>
              </a:buClr>
              <a:buSzPct val="75000"/>
              <a:defRPr/>
            </a:pP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to improve Family</a:t>
            </a:r>
          </a:p>
          <a:p>
            <a:pPr>
              <a:buClr>
                <a:srgbClr val="53548A"/>
              </a:buClr>
              <a:buSzPct val="75000"/>
              <a:defRPr/>
            </a:pP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Engagement in 8</a:t>
            </a:r>
            <a:r>
              <a:rPr lang="en-US" sz="2800" baseline="30000" dirty="0">
                <a:latin typeface="Calibri" panose="020F0502020204030204" pitchFamily="34" charset="0"/>
                <a:cs typeface="Cambria"/>
                <a:sym typeface="Arial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 and 9</a:t>
            </a:r>
            <a:r>
              <a:rPr lang="en-US" sz="2800" baseline="30000" dirty="0">
                <a:latin typeface="Calibri" panose="020F0502020204030204" pitchFamily="34" charset="0"/>
                <a:cs typeface="Cambria"/>
                <a:sym typeface="Arial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 grades, with the </a:t>
            </a:r>
          </a:p>
          <a:p>
            <a:pPr>
              <a:buClr>
                <a:srgbClr val="53548A"/>
              </a:buClr>
              <a:buSzPct val="75000"/>
              <a:defRPr/>
            </a:pP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goal of improving</a:t>
            </a:r>
          </a:p>
          <a:p>
            <a:pPr>
              <a:buClr>
                <a:srgbClr val="53548A"/>
              </a:buClr>
              <a:buSzPct val="75000"/>
              <a:defRPr/>
            </a:pPr>
            <a:r>
              <a:rPr lang="en-US" sz="2800" dirty="0">
                <a:latin typeface="Calibri" panose="020F0502020204030204" pitchFamily="34" charset="0"/>
                <a:cs typeface="Cambria"/>
                <a:sym typeface="Arial" charset="0"/>
              </a:rPr>
              <a:t>student outcomes </a:t>
            </a:r>
          </a:p>
          <a:p>
            <a:pPr>
              <a:buClr>
                <a:srgbClr val="53548A"/>
              </a:buClr>
              <a:buSzPct val="75000"/>
              <a:defRPr/>
            </a:pPr>
            <a:endParaRPr lang="en-US" dirty="0">
              <a:cs typeface="Helvetica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8218488" y="2038350"/>
            <a:ext cx="1808162" cy="1900238"/>
            <a:chOff x="0" y="0"/>
            <a:chExt cx="143" cy="150"/>
          </a:xfrm>
        </p:grpSpPr>
        <p:sp>
          <p:nvSpPr>
            <p:cNvPr id="23556" name="AutoShape 4"/>
            <p:cNvSpPr>
              <a:spLocks/>
            </p:cNvSpPr>
            <p:nvPr/>
          </p:nvSpPr>
          <p:spPr bwMode="auto">
            <a:xfrm>
              <a:off x="0" y="0"/>
              <a:ext cx="143" cy="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cubicBezTo>
                    <a:pt x="9839" y="0"/>
                    <a:pt x="18559" y="6025"/>
                    <a:pt x="21600" y="1492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991CB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Georgia" charset="0"/>
                <a:cs typeface="Georgia" charset="0"/>
                <a:sym typeface="Georgia" charset="0"/>
              </a:endParaRPr>
            </a:p>
          </p:txBody>
        </p:sp>
        <p:grpSp>
          <p:nvGrpSpPr>
            <p:cNvPr id="29726" name="Group 5"/>
            <p:cNvGrpSpPr>
              <a:grpSpLocks/>
            </p:cNvGrpSpPr>
            <p:nvPr/>
          </p:nvGrpSpPr>
          <p:grpSpPr bwMode="auto">
            <a:xfrm>
              <a:off x="6" y="50"/>
              <a:ext cx="97" cy="65"/>
              <a:chOff x="0" y="0"/>
              <a:chExt cx="97" cy="65"/>
            </a:xfrm>
          </p:grpSpPr>
          <p:sp>
            <p:nvSpPr>
              <p:cNvPr id="23558" name="AutoShape 6"/>
              <p:cNvSpPr>
                <a:spLocks/>
              </p:cNvSpPr>
              <p:nvPr/>
            </p:nvSpPr>
            <p:spPr bwMode="auto">
              <a:xfrm>
                <a:off x="0" y="0"/>
                <a:ext cx="97" cy="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991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charset="0"/>
                  <a:cs typeface="Georgia" charset="0"/>
                  <a:sym typeface="Georgia" charset="0"/>
                </a:endParaRPr>
              </a:p>
            </p:txBody>
          </p:sp>
          <p:sp>
            <p:nvSpPr>
              <p:cNvPr id="23559" name="AutoShape 7"/>
              <p:cNvSpPr>
                <a:spLocks/>
              </p:cNvSpPr>
              <p:nvPr/>
            </p:nvSpPr>
            <p:spPr bwMode="auto">
              <a:xfrm>
                <a:off x="0" y="0"/>
                <a:ext cx="97" cy="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eorgia" charset="0"/>
                    <a:cs typeface="Georgia" charset="0"/>
                    <a:sym typeface="Georgia" charset="0"/>
                  </a:rPr>
                  <a:t>Start with a Problem of Practice</a:t>
                </a:r>
                <a:endParaRPr lang="en-US" dirty="0">
                  <a:cs typeface="Helvetica" charset="0"/>
                </a:endParaRPr>
              </a:p>
            </p:txBody>
          </p:sp>
        </p:grp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8251825" y="3452813"/>
            <a:ext cx="1900238" cy="2125662"/>
            <a:chOff x="0" y="0"/>
            <a:chExt cx="150" cy="168"/>
          </a:xfrm>
        </p:grpSpPr>
        <p:sp>
          <p:nvSpPr>
            <p:cNvPr id="23561" name="AutoShape 9"/>
            <p:cNvSpPr>
              <a:spLocks/>
            </p:cNvSpPr>
            <p:nvPr/>
          </p:nvSpPr>
          <p:spPr bwMode="auto">
            <a:xfrm>
              <a:off x="0" y="0"/>
              <a:ext cx="150" cy="168"/>
            </a:xfrm>
            <a:custGeom>
              <a:avLst/>
              <a:gdLst>
                <a:gd name="T0" fmla="*/ 9955 w 19910"/>
                <a:gd name="T1" fmla="*/ 10800 h 21600"/>
                <a:gd name="T2" fmla="*/ 9955 w 19910"/>
                <a:gd name="T3" fmla="*/ 10800 h 21600"/>
                <a:gd name="T4" fmla="*/ 9955 w 19910"/>
                <a:gd name="T5" fmla="*/ 10800 h 21600"/>
                <a:gd name="T6" fmla="*/ 9955 w 1991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10" h="21600">
                  <a:moveTo>
                    <a:pt x="18934" y="0"/>
                  </a:moveTo>
                  <a:lnTo>
                    <a:pt x="18934" y="0"/>
                  </a:lnTo>
                  <a:cubicBezTo>
                    <a:pt x="21600" y="7960"/>
                    <a:pt x="18680" y="16680"/>
                    <a:pt x="11702" y="21600"/>
                  </a:cubicBezTo>
                  <a:lnTo>
                    <a:pt x="0" y="597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Georgia" charset="0"/>
                <a:cs typeface="Georgia" charset="0"/>
                <a:sym typeface="Georgia" charset="0"/>
              </a:endParaRPr>
            </a:p>
          </p:txBody>
        </p:sp>
        <p:grpSp>
          <p:nvGrpSpPr>
            <p:cNvPr id="29722" name="Group 10"/>
            <p:cNvGrpSpPr>
              <a:grpSpLocks/>
            </p:cNvGrpSpPr>
            <p:nvPr/>
          </p:nvGrpSpPr>
          <p:grpSpPr bwMode="auto">
            <a:xfrm>
              <a:off x="43" y="24"/>
              <a:ext cx="90" cy="89"/>
              <a:chOff x="0" y="0"/>
              <a:chExt cx="90" cy="88"/>
            </a:xfrm>
          </p:grpSpPr>
          <p:sp>
            <p:nvSpPr>
              <p:cNvPr id="23563" name="AutoShape 11"/>
              <p:cNvSpPr>
                <a:spLocks/>
              </p:cNvSpPr>
              <p:nvPr/>
            </p:nvSpPr>
            <p:spPr bwMode="auto">
              <a:xfrm>
                <a:off x="0" y="8"/>
                <a:ext cx="90" cy="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charset="0"/>
                  <a:cs typeface="Georgia" charset="0"/>
                  <a:sym typeface="Georgia" charset="0"/>
                </a:endParaRPr>
              </a:p>
            </p:txBody>
          </p:sp>
          <p:sp>
            <p:nvSpPr>
              <p:cNvPr id="23564" name="AutoShape 12"/>
              <p:cNvSpPr>
                <a:spLocks/>
              </p:cNvSpPr>
              <p:nvPr/>
            </p:nvSpPr>
            <p:spPr bwMode="auto">
              <a:xfrm>
                <a:off x="0" y="0"/>
                <a:ext cx="90" cy="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eorgia" charset="0"/>
                  <a:cs typeface="Georgia" charset="0"/>
                  <a:sym typeface="Georgia" charset="0"/>
                </a:endParaRPr>
              </a:p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eorgia" charset="0"/>
                    <a:cs typeface="Georgia" charset="0"/>
                    <a:sym typeface="Georgia" charset="0"/>
                  </a:rPr>
                  <a:t>Develop a Theory of Action</a:t>
                </a:r>
                <a:endParaRPr lang="en-US" dirty="0">
                  <a:cs typeface="Helvetica" charset="0"/>
                </a:endParaRPr>
              </a:p>
            </p:txBody>
          </p:sp>
        </p:grp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7048501" y="4103689"/>
            <a:ext cx="2233613" cy="1900237"/>
            <a:chOff x="0" y="0"/>
            <a:chExt cx="176" cy="150"/>
          </a:xfrm>
        </p:grpSpPr>
        <p:sp>
          <p:nvSpPr>
            <p:cNvPr id="23566" name="AutoShape 14"/>
            <p:cNvSpPr>
              <a:spLocks/>
            </p:cNvSpPr>
            <p:nvPr/>
          </p:nvSpPr>
          <p:spPr bwMode="auto">
            <a:xfrm>
              <a:off x="0" y="0"/>
              <a:ext cx="176" cy="150"/>
            </a:xfrm>
            <a:custGeom>
              <a:avLst/>
              <a:gdLst>
                <a:gd name="T0" fmla="*/ 10800 w 21600"/>
                <a:gd name="T1" fmla="*/ 10153 h 20307"/>
                <a:gd name="T2" fmla="*/ 10800 w 21600"/>
                <a:gd name="T3" fmla="*/ 10153 h 20307"/>
                <a:gd name="T4" fmla="*/ 10800 w 21600"/>
                <a:gd name="T5" fmla="*/ 10153 h 20307"/>
                <a:gd name="T6" fmla="*/ 10800 w 21600"/>
                <a:gd name="T7" fmla="*/ 10153 h 20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307">
                  <a:moveTo>
                    <a:pt x="21600" y="16428"/>
                  </a:moveTo>
                  <a:lnTo>
                    <a:pt x="21600" y="16428"/>
                  </a:lnTo>
                  <a:cubicBezTo>
                    <a:pt x="15160" y="21600"/>
                    <a:pt x="6439" y="21600"/>
                    <a:pt x="0" y="16428"/>
                  </a:cubicBezTo>
                  <a:lnTo>
                    <a:pt x="10800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B0F"/>
                </a:gs>
                <a:gs pos="50000">
                  <a:srgbClr val="823E15"/>
                </a:gs>
                <a:gs pos="100000">
                  <a:srgbClr val="9B4A19"/>
                </a:gs>
              </a:gsLst>
              <a:lin ang="2700000"/>
            </a:gra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Georgia" charset="0"/>
                <a:cs typeface="Georgia" charset="0"/>
                <a:sym typeface="Georgia" charset="0"/>
              </a:endParaRPr>
            </a:p>
          </p:txBody>
        </p:sp>
        <p:grpSp>
          <p:nvGrpSpPr>
            <p:cNvPr id="29718" name="Group 15"/>
            <p:cNvGrpSpPr>
              <a:grpSpLocks/>
            </p:cNvGrpSpPr>
            <p:nvPr/>
          </p:nvGrpSpPr>
          <p:grpSpPr bwMode="auto">
            <a:xfrm>
              <a:off x="44" y="46"/>
              <a:ext cx="87" cy="93"/>
              <a:chOff x="0" y="0"/>
              <a:chExt cx="86" cy="92"/>
            </a:xfrm>
          </p:grpSpPr>
          <p:sp>
            <p:nvSpPr>
              <p:cNvPr id="4" name="AutoShape 16"/>
              <p:cNvSpPr>
                <a:spLocks/>
              </p:cNvSpPr>
              <p:nvPr/>
            </p:nvSpPr>
            <p:spPr bwMode="auto">
              <a:xfrm>
                <a:off x="0" y="6"/>
                <a:ext cx="86" cy="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A2B0F"/>
                  </a:gs>
                  <a:gs pos="50000">
                    <a:srgbClr val="823E15"/>
                  </a:gs>
                  <a:gs pos="100000">
                    <a:srgbClr val="9B4A19"/>
                  </a:gs>
                </a:gsLst>
                <a:lin ang="27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66675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charset="0"/>
                  <a:cs typeface="Georgia" charset="0"/>
                  <a:sym typeface="Georgia" charset="0"/>
                </a:endParaRPr>
              </a:p>
            </p:txBody>
          </p:sp>
          <p:sp>
            <p:nvSpPr>
              <p:cNvPr id="6" name="AutoShape 17"/>
              <p:cNvSpPr>
                <a:spLocks/>
              </p:cNvSpPr>
              <p:nvPr/>
            </p:nvSpPr>
            <p:spPr bwMode="auto">
              <a:xfrm>
                <a:off x="0" y="-1"/>
                <a:ext cx="86" cy="9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666750"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eorgia" charset="0"/>
                    <a:cs typeface="Georgia" charset="0"/>
                    <a:sym typeface="Georgia" charset="0"/>
                  </a:rPr>
                  <a:t>Plan to Collect and Use Evidence of Progress</a:t>
                </a:r>
                <a:endParaRPr lang="en-US" dirty="0">
                  <a:cs typeface="Helvetica" charset="0"/>
                </a:endParaRPr>
              </a:p>
            </p:txBody>
          </p:sp>
        </p:grp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6199242" y="3482531"/>
            <a:ext cx="1900238" cy="2125662"/>
            <a:chOff x="0" y="0"/>
            <a:chExt cx="150" cy="168"/>
          </a:xfrm>
        </p:grpSpPr>
        <p:sp>
          <p:nvSpPr>
            <p:cNvPr id="23571" name="AutoShape 19"/>
            <p:cNvSpPr>
              <a:spLocks/>
            </p:cNvSpPr>
            <p:nvPr/>
          </p:nvSpPr>
          <p:spPr bwMode="auto">
            <a:xfrm>
              <a:off x="0" y="0"/>
              <a:ext cx="150" cy="168"/>
            </a:xfrm>
            <a:custGeom>
              <a:avLst/>
              <a:gdLst>
                <a:gd name="T0" fmla="+- 0 11645 1690"/>
                <a:gd name="T1" fmla="*/ T0 w 19910"/>
                <a:gd name="T2" fmla="*/ 10800 h 21600"/>
                <a:gd name="T3" fmla="+- 0 11645 1690"/>
                <a:gd name="T4" fmla="*/ T3 w 19910"/>
                <a:gd name="T5" fmla="*/ 10800 h 21600"/>
                <a:gd name="T6" fmla="+- 0 11645 1690"/>
                <a:gd name="T7" fmla="*/ T6 w 19910"/>
                <a:gd name="T8" fmla="*/ 10800 h 21600"/>
                <a:gd name="T9" fmla="+- 0 11645 1690"/>
                <a:gd name="T10" fmla="*/ T9 w 1991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910" h="21600">
                  <a:moveTo>
                    <a:pt x="8207" y="21600"/>
                  </a:moveTo>
                  <a:lnTo>
                    <a:pt x="8207" y="21600"/>
                  </a:lnTo>
                  <a:cubicBezTo>
                    <a:pt x="1229" y="16680"/>
                    <a:pt x="-1690" y="7960"/>
                    <a:pt x="975" y="0"/>
                  </a:cubicBezTo>
                  <a:lnTo>
                    <a:pt x="19910" y="5970"/>
                  </a:lnTo>
                  <a:close/>
                </a:path>
              </a:pathLst>
            </a:custGeom>
            <a:gradFill rotWithShape="0">
              <a:gsLst>
                <a:gs pos="0">
                  <a:srgbClr val="496F72"/>
                </a:gs>
                <a:gs pos="50000">
                  <a:srgbClr val="6AA0A5"/>
                </a:gs>
                <a:gs pos="100000">
                  <a:srgbClr val="7FBFC6"/>
                </a:gs>
              </a:gsLst>
              <a:lin ang="2700000"/>
            </a:gra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Georgia" charset="0"/>
                <a:cs typeface="Georgia" charset="0"/>
                <a:sym typeface="Georgia" charset="0"/>
              </a:endParaRPr>
            </a:p>
          </p:txBody>
        </p:sp>
        <p:grpSp>
          <p:nvGrpSpPr>
            <p:cNvPr id="29714" name="Group 20"/>
            <p:cNvGrpSpPr>
              <a:grpSpLocks/>
            </p:cNvGrpSpPr>
            <p:nvPr/>
          </p:nvGrpSpPr>
          <p:grpSpPr bwMode="auto">
            <a:xfrm>
              <a:off x="17" y="33"/>
              <a:ext cx="90" cy="72"/>
              <a:chOff x="0" y="0"/>
              <a:chExt cx="90" cy="72"/>
            </a:xfrm>
          </p:grpSpPr>
          <p:sp>
            <p:nvSpPr>
              <p:cNvPr id="23573" name="AutoShape 21"/>
              <p:cNvSpPr>
                <a:spLocks/>
              </p:cNvSpPr>
              <p:nvPr/>
            </p:nvSpPr>
            <p:spPr bwMode="auto">
              <a:xfrm>
                <a:off x="0" y="0"/>
                <a:ext cx="90" cy="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96F72"/>
                  </a:gs>
                  <a:gs pos="50000">
                    <a:srgbClr val="6AA0A5"/>
                  </a:gs>
                  <a:gs pos="100000">
                    <a:srgbClr val="7FBFC6"/>
                  </a:gs>
                </a:gsLst>
                <a:lin ang="27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endPara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charset="0"/>
                  <a:cs typeface="Georgia" charset="0"/>
                  <a:sym typeface="Georgia" charset="0"/>
                </a:endParaRPr>
              </a:p>
            </p:txBody>
          </p:sp>
          <p:sp>
            <p:nvSpPr>
              <p:cNvPr id="23574" name="AutoShape 22"/>
              <p:cNvSpPr>
                <a:spLocks/>
              </p:cNvSpPr>
              <p:nvPr/>
            </p:nvSpPr>
            <p:spPr bwMode="auto">
              <a:xfrm>
                <a:off x="0" y="13"/>
                <a:ext cx="90" cy="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800100">
                  <a:lnSpc>
                    <a:spcPct val="90000"/>
                  </a:lnSpc>
                  <a:spcBef>
                    <a:spcPts val="700"/>
                  </a:spcBef>
                  <a:defRPr/>
                </a:pPr>
                <a:r>
                  <a:rPr 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Georgia" charset="0"/>
                    <a:cs typeface="Georgia" charset="0"/>
                    <a:sym typeface="Georgia" charset="0"/>
                  </a:rPr>
                  <a:t>Take Action</a:t>
                </a:r>
                <a:endParaRPr lang="en-US" dirty="0">
                  <a:cs typeface="Helvetica" charset="0"/>
                </a:endParaRPr>
              </a:p>
            </p:txBody>
          </p:sp>
        </p:grp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6303963" y="2038350"/>
            <a:ext cx="1808162" cy="1900238"/>
            <a:chOff x="0" y="0"/>
            <a:chExt cx="143" cy="150"/>
          </a:xfrm>
        </p:grpSpPr>
        <p:sp>
          <p:nvSpPr>
            <p:cNvPr id="23576" name="AutoShape 24"/>
            <p:cNvSpPr>
              <a:spLocks/>
            </p:cNvSpPr>
            <p:nvPr/>
          </p:nvSpPr>
          <p:spPr bwMode="auto">
            <a:xfrm>
              <a:off x="0" y="0"/>
              <a:ext cx="143" cy="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925"/>
                  </a:moveTo>
                  <a:lnTo>
                    <a:pt x="0" y="14925"/>
                  </a:lnTo>
                  <a:cubicBezTo>
                    <a:pt x="3040" y="6025"/>
                    <a:pt x="11760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5C92B5"/>
                </a:gs>
                <a:gs pos="20001">
                  <a:srgbClr val="5C92B5"/>
                </a:gs>
                <a:gs pos="100000">
                  <a:srgbClr val="5C92B5"/>
                </a:gs>
              </a:gsLst>
              <a:lin ang="5400000"/>
            </a:gra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dirty="0">
                <a:latin typeface="Georgia" charset="0"/>
                <a:cs typeface="Georgia" charset="0"/>
                <a:sym typeface="Georgia" charset="0"/>
              </a:endParaRPr>
            </a:p>
          </p:txBody>
        </p:sp>
        <p:sp>
          <p:nvSpPr>
            <p:cNvPr id="23577" name="AutoShape 25"/>
            <p:cNvSpPr>
              <a:spLocks/>
            </p:cNvSpPr>
            <p:nvPr/>
          </p:nvSpPr>
          <p:spPr bwMode="auto">
            <a:xfrm>
              <a:off x="31" y="54"/>
              <a:ext cx="111" cy="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pPr algn="ctr" defTabSz="800100">
                <a:lnSpc>
                  <a:spcPct val="90000"/>
                </a:lnSpc>
                <a:spcBef>
                  <a:spcPts val="700"/>
                </a:spcBef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eorgia" charset="0"/>
                  <a:cs typeface="Georgia" charset="0"/>
                  <a:sym typeface="Georgia" charset="0"/>
                </a:rPr>
                <a:t>Understand What Happened</a:t>
              </a:r>
              <a:endParaRPr lang="en-US" dirty="0">
                <a:cs typeface="Helvetica" charset="0"/>
              </a:endParaRPr>
            </a:p>
          </p:txBody>
        </p:sp>
      </p:grpSp>
      <p:sp>
        <p:nvSpPr>
          <p:cNvPr id="23578" name="AutoShape 26"/>
          <p:cNvSpPr>
            <a:spLocks/>
          </p:cNvSpPr>
          <p:nvPr/>
        </p:nvSpPr>
        <p:spPr bwMode="auto">
          <a:xfrm>
            <a:off x="8218488" y="1947863"/>
            <a:ext cx="1968500" cy="1409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" y="0"/>
                </a:moveTo>
                <a:lnTo>
                  <a:pt x="2" y="0"/>
                </a:lnTo>
                <a:cubicBezTo>
                  <a:pt x="8749" y="0"/>
                  <a:pt x="16654" y="7283"/>
                  <a:pt x="20095" y="18513"/>
                </a:cubicBezTo>
                <a:lnTo>
                  <a:pt x="21600" y="17829"/>
                </a:lnTo>
                <a:lnTo>
                  <a:pt x="19651" y="21600"/>
                </a:lnTo>
                <a:lnTo>
                  <a:pt x="16309" y="20230"/>
                </a:lnTo>
                <a:lnTo>
                  <a:pt x="17815" y="19547"/>
                </a:lnTo>
                <a:cubicBezTo>
                  <a:pt x="14702" y="9690"/>
                  <a:pt x="7715" y="3329"/>
                  <a:pt x="0" y="3329"/>
                </a:cubicBezTo>
                <a:close/>
              </a:path>
            </a:pathLst>
          </a:custGeom>
          <a:solidFill>
            <a:srgbClr val="C991CB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Georgia" charset="0"/>
              <a:cs typeface="Georgia" charset="0"/>
              <a:sym typeface="Georgia" charset="0"/>
            </a:endParaRPr>
          </a:p>
        </p:txBody>
      </p:sp>
      <p:sp>
        <p:nvSpPr>
          <p:cNvPr id="23579" name="AutoShape 27"/>
          <p:cNvSpPr>
            <a:spLocks/>
          </p:cNvSpPr>
          <p:nvPr/>
        </p:nvSpPr>
        <p:spPr bwMode="auto">
          <a:xfrm>
            <a:off x="9348788" y="3425825"/>
            <a:ext cx="893762" cy="2230438"/>
          </a:xfrm>
          <a:custGeom>
            <a:avLst/>
            <a:gdLst>
              <a:gd name="T0" fmla="*/ 9259 w 18518"/>
              <a:gd name="T1" fmla="*/ 10800 h 21600"/>
              <a:gd name="T2" fmla="*/ 9259 w 18518"/>
              <a:gd name="T3" fmla="*/ 10800 h 21600"/>
              <a:gd name="T4" fmla="*/ 9259 w 18518"/>
              <a:gd name="T5" fmla="*/ 10800 h 21600"/>
              <a:gd name="T6" fmla="*/ 9259 w 1851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18" h="21600">
                <a:moveTo>
                  <a:pt x="16497" y="0"/>
                </a:moveTo>
                <a:lnTo>
                  <a:pt x="16497" y="0"/>
                </a:lnTo>
                <a:cubicBezTo>
                  <a:pt x="21600" y="7338"/>
                  <a:pt x="16845" y="15391"/>
                  <a:pt x="4413" y="20469"/>
                </a:cubicBezTo>
                <a:lnTo>
                  <a:pt x="6170" y="21600"/>
                </a:lnTo>
                <a:lnTo>
                  <a:pt x="187" y="20701"/>
                </a:lnTo>
                <a:lnTo>
                  <a:pt x="0" y="17630"/>
                </a:lnTo>
                <a:lnTo>
                  <a:pt x="1756" y="18760"/>
                </a:lnTo>
                <a:cubicBezTo>
                  <a:pt x="12614" y="14225"/>
                  <a:pt x="16717" y="7122"/>
                  <a:pt x="12217" y="64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Georgia" charset="0"/>
              <a:cs typeface="Georgia" charset="0"/>
              <a:sym typeface="Georgia" charset="0"/>
            </a:endParaRPr>
          </a:p>
        </p:txBody>
      </p:sp>
      <p:sp>
        <p:nvSpPr>
          <p:cNvPr id="23580" name="AutoShape 28"/>
          <p:cNvSpPr>
            <a:spLocks/>
          </p:cNvSpPr>
          <p:nvPr/>
        </p:nvSpPr>
        <p:spPr bwMode="auto">
          <a:xfrm>
            <a:off x="7058026" y="5519739"/>
            <a:ext cx="2278063" cy="574675"/>
          </a:xfrm>
          <a:custGeom>
            <a:avLst/>
            <a:gdLst>
              <a:gd name="T0" fmla="*/ 10800 w 21600"/>
              <a:gd name="T1" fmla="*/ 8845 h 17690"/>
              <a:gd name="T2" fmla="*/ 10800 w 21600"/>
              <a:gd name="T3" fmla="*/ 8845 h 17690"/>
              <a:gd name="T4" fmla="*/ 10800 w 21600"/>
              <a:gd name="T5" fmla="*/ 8845 h 17690"/>
              <a:gd name="T6" fmla="*/ 10800 w 21600"/>
              <a:gd name="T7" fmla="*/ 8845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7690">
                <a:moveTo>
                  <a:pt x="21599" y="5984"/>
                </a:moveTo>
                <a:lnTo>
                  <a:pt x="21600" y="5984"/>
                </a:lnTo>
                <a:cubicBezTo>
                  <a:pt x="15483" y="20404"/>
                  <a:pt x="7305" y="21600"/>
                  <a:pt x="813" y="9023"/>
                </a:cubicBezTo>
                <a:lnTo>
                  <a:pt x="8" y="12616"/>
                </a:lnTo>
                <a:lnTo>
                  <a:pt x="0" y="3281"/>
                </a:lnTo>
                <a:lnTo>
                  <a:pt x="2834" y="0"/>
                </a:lnTo>
                <a:lnTo>
                  <a:pt x="2030" y="3591"/>
                </a:lnTo>
                <a:cubicBezTo>
                  <a:pt x="7793" y="14477"/>
                  <a:pt x="14994" y="13294"/>
                  <a:pt x="20388" y="577"/>
                </a:cubicBezTo>
                <a:close/>
              </a:path>
            </a:pathLst>
          </a:custGeom>
          <a:gradFill rotWithShape="0">
            <a:gsLst>
              <a:gs pos="0">
                <a:srgbClr val="5A2B0F"/>
              </a:gs>
              <a:gs pos="50000">
                <a:srgbClr val="823E15"/>
              </a:gs>
              <a:gs pos="100000">
                <a:srgbClr val="9B4A19"/>
              </a:gs>
            </a:gsLst>
            <a:lin ang="2700000"/>
          </a:gra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Georgia" charset="0"/>
              <a:cs typeface="Georgia" charset="0"/>
              <a:sym typeface="Georgia" charset="0"/>
            </a:endParaRPr>
          </a:p>
        </p:txBody>
      </p:sp>
      <p:sp>
        <p:nvSpPr>
          <p:cNvPr id="23581" name="AutoShape 29"/>
          <p:cNvSpPr>
            <a:spLocks/>
          </p:cNvSpPr>
          <p:nvPr/>
        </p:nvSpPr>
        <p:spPr bwMode="auto">
          <a:xfrm>
            <a:off x="6000750" y="3459164"/>
            <a:ext cx="1035050" cy="2192337"/>
          </a:xfrm>
          <a:custGeom>
            <a:avLst/>
            <a:gdLst>
              <a:gd name="T0" fmla="+- 0 11200 801"/>
              <a:gd name="T1" fmla="*/ T0 w 20799"/>
              <a:gd name="T2" fmla="*/ 10800 h 21600"/>
              <a:gd name="T3" fmla="+- 0 11200 801"/>
              <a:gd name="T4" fmla="*/ T3 w 20799"/>
              <a:gd name="T5" fmla="*/ 10800 h 21600"/>
              <a:gd name="T6" fmla="+- 0 11200 801"/>
              <a:gd name="T7" fmla="*/ T6 w 20799"/>
              <a:gd name="T8" fmla="*/ 10800 h 21600"/>
              <a:gd name="T9" fmla="+- 0 11200 801"/>
              <a:gd name="T10" fmla="*/ T9 w 2079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799" h="21600">
                <a:moveTo>
                  <a:pt x="18235" y="21600"/>
                </a:moveTo>
                <a:lnTo>
                  <a:pt x="18235" y="21600"/>
                </a:lnTo>
                <a:cubicBezTo>
                  <a:pt x="5289" y="16985"/>
                  <a:pt x="-801" y="9027"/>
                  <a:pt x="2755" y="1371"/>
                </a:cubicBezTo>
                <a:lnTo>
                  <a:pt x="-1" y="932"/>
                </a:lnTo>
                <a:lnTo>
                  <a:pt x="5785" y="0"/>
                </a:lnTo>
                <a:lnTo>
                  <a:pt x="9676" y="2475"/>
                </a:lnTo>
                <a:lnTo>
                  <a:pt x="6921" y="2035"/>
                </a:lnTo>
                <a:cubicBezTo>
                  <a:pt x="3937" y="8804"/>
                  <a:pt x="9380" y="15798"/>
                  <a:pt x="20799" y="19868"/>
                </a:cubicBezTo>
                <a:close/>
              </a:path>
            </a:pathLst>
          </a:custGeom>
          <a:gradFill rotWithShape="0">
            <a:gsLst>
              <a:gs pos="0">
                <a:srgbClr val="496F72"/>
              </a:gs>
              <a:gs pos="50000">
                <a:srgbClr val="6AA0A5"/>
              </a:gs>
              <a:gs pos="100000">
                <a:srgbClr val="7FBFC6"/>
              </a:gs>
            </a:gsLst>
            <a:lin ang="2700000"/>
          </a:gra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Georgia" charset="0"/>
              <a:cs typeface="Georgia" charset="0"/>
              <a:sym typeface="Georgia" charset="0"/>
            </a:endParaRPr>
          </a:p>
        </p:txBody>
      </p:sp>
      <p:sp>
        <p:nvSpPr>
          <p:cNvPr id="23582" name="AutoShape 30"/>
          <p:cNvSpPr>
            <a:spLocks/>
          </p:cNvSpPr>
          <p:nvPr/>
        </p:nvSpPr>
        <p:spPr bwMode="auto">
          <a:xfrm>
            <a:off x="6218239" y="1811338"/>
            <a:ext cx="1893887" cy="1579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0681"/>
                </a:moveTo>
                <a:lnTo>
                  <a:pt x="0" y="20681"/>
                </a:lnTo>
                <a:cubicBezTo>
                  <a:pt x="2809" y="10315"/>
                  <a:pt x="10503" y="2955"/>
                  <a:pt x="19556" y="1974"/>
                </a:cubicBezTo>
                <a:lnTo>
                  <a:pt x="19556" y="0"/>
                </a:lnTo>
                <a:lnTo>
                  <a:pt x="21600" y="3349"/>
                </a:lnTo>
                <a:lnTo>
                  <a:pt x="19557" y="6932"/>
                </a:lnTo>
                <a:lnTo>
                  <a:pt x="19557" y="4958"/>
                </a:lnTo>
                <a:cubicBezTo>
                  <a:pt x="11580" y="5930"/>
                  <a:pt x="4834" y="12457"/>
                  <a:pt x="2356" y="21600"/>
                </a:cubicBezTo>
                <a:close/>
              </a:path>
            </a:pathLst>
          </a:custGeom>
          <a:gradFill rotWithShape="0">
            <a:gsLst>
              <a:gs pos="0">
                <a:srgbClr val="5C92B5"/>
              </a:gs>
              <a:gs pos="20001">
                <a:srgbClr val="5C92B5"/>
              </a:gs>
              <a:gs pos="100000">
                <a:srgbClr val="5C92B5"/>
              </a:gs>
            </a:gsLst>
            <a:lin ang="5400000"/>
          </a:gra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Georgia" charset="0"/>
              <a:cs typeface="Georgia" charset="0"/>
              <a:sym typeface="Georgi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61503" y="6347731"/>
            <a:ext cx="25806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Honig and Ishimaru, 2013</a:t>
            </a:r>
          </a:p>
        </p:txBody>
      </p:sp>
    </p:spTree>
    <p:extLst>
      <p:ext uri="{BB962C8B-B14F-4D97-AF65-F5344CB8AC3E}">
        <p14:creationId xmlns:p14="http://schemas.microsoft.com/office/powerpoint/2010/main" val="526958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4774223" y="147489"/>
            <a:ext cx="5023339" cy="1464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292A45"/>
                </a:solidFill>
                <a:latin typeface="Trebuchet MS" charset="0"/>
                <a:cs typeface="Trebuchet MS" charset="0"/>
                <a:sym typeface="Trebuchet MS" charset="0"/>
              </a:rPr>
              <a:t> </a:t>
            </a:r>
            <a:br>
              <a:rPr lang="en-US" sz="2800" dirty="0">
                <a:solidFill>
                  <a:srgbClr val="292A45"/>
                </a:solidFill>
                <a:latin typeface="Trebuchet MS" charset="0"/>
                <a:cs typeface="Trebuchet MS" charset="0"/>
                <a:sym typeface="Trebuchet MS" charset="0"/>
              </a:rPr>
            </a:br>
            <a:r>
              <a:rPr lang="en-US" sz="2800" b="1" dirty="0">
                <a:cs typeface="Trebuchet MS" charset="0"/>
                <a:sym typeface="Trebuchet MS" charset="0"/>
              </a:rPr>
              <a:t>Cycle of Inquiry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cs typeface="Helvetica" charset="0"/>
                <a:sym typeface="Trebuchet MS" charset="0"/>
              </a:rPr>
              <a:t>A Framework for Continuous Improvement</a:t>
            </a:r>
            <a:endParaRPr lang="en-US" sz="2800" dirty="0">
              <a:cs typeface="Helvetica" charset="0"/>
            </a:endParaRPr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>
            <a:off x="1870829" y="879677"/>
            <a:ext cx="2078993" cy="4501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38100" tIns="38100" rIns="38100" bIns="38100"/>
          <a:lstStyle/>
          <a:p>
            <a:pPr algn="ctr">
              <a:buClr>
                <a:srgbClr val="53548A"/>
              </a:buClr>
              <a:buSzPct val="75000"/>
              <a:defRPr/>
            </a:pPr>
            <a:endParaRPr lang="en-US" sz="4950" dirty="0">
              <a:cs typeface="Helvetica" charset="0"/>
            </a:endParaRPr>
          </a:p>
          <a:p>
            <a:pPr algn="ctr">
              <a:buClr>
                <a:srgbClr val="53548A"/>
              </a:buClr>
              <a:buSzPct val="75000"/>
              <a:defRPr/>
            </a:pPr>
            <a:r>
              <a:rPr lang="en-US" sz="4950" dirty="0">
                <a:solidFill>
                  <a:schemeClr val="bg1"/>
                </a:solidFill>
                <a:cs typeface="Helvetica" charset="0"/>
              </a:rPr>
              <a:t>Cycle </a:t>
            </a:r>
          </a:p>
          <a:p>
            <a:pPr algn="ctr">
              <a:buClr>
                <a:srgbClr val="53548A"/>
              </a:buClr>
              <a:buSzPct val="75000"/>
              <a:defRPr/>
            </a:pPr>
            <a:r>
              <a:rPr lang="en-US" sz="4950" dirty="0">
                <a:solidFill>
                  <a:schemeClr val="bg1"/>
                </a:solidFill>
                <a:cs typeface="Helvetica" charset="0"/>
              </a:rPr>
              <a:t>of </a:t>
            </a:r>
          </a:p>
          <a:p>
            <a:pPr algn="ctr">
              <a:buClr>
                <a:srgbClr val="53548A"/>
              </a:buClr>
              <a:buSzPct val="75000"/>
              <a:defRPr/>
            </a:pPr>
            <a:r>
              <a:rPr lang="en-US" sz="4950" dirty="0">
                <a:solidFill>
                  <a:schemeClr val="bg1"/>
                </a:solidFill>
                <a:cs typeface="Helvetica" charset="0"/>
              </a:rPr>
              <a:t>Inquiry</a:t>
            </a:r>
          </a:p>
        </p:txBody>
      </p:sp>
      <p:pic>
        <p:nvPicPr>
          <p:cNvPr id="33" name="Picture 32"/>
          <p:cNvPicPr/>
          <p:nvPr/>
        </p:nvPicPr>
        <p:blipFill rotWithShape="1">
          <a:blip r:embed="rId3"/>
          <a:srcRect l="12821" t="31935" r="26154" b="4502"/>
          <a:stretch/>
        </p:blipFill>
        <p:spPr bwMode="auto">
          <a:xfrm>
            <a:off x="4302370" y="1894742"/>
            <a:ext cx="5810046" cy="386945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07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Theory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There is evidence that providing families with information about their student’s progress in a timely way can help to improve outcomes.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What change ideas could the school try to improve the transmission of information to families?</a:t>
            </a:r>
          </a:p>
        </p:txBody>
      </p:sp>
    </p:spTree>
    <p:extLst>
      <p:ext uri="{BB962C8B-B14F-4D97-AF65-F5344CB8AC3E}">
        <p14:creationId xmlns:p14="http://schemas.microsoft.com/office/powerpoint/2010/main" val="87567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8cdn4static.sharpschool.com/UserFiles/Servers/Server_543/Image/Departments/Technology%20Services/Source/source%20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63" y="1972583"/>
            <a:ext cx="7220607" cy="46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2391" y="145121"/>
            <a:ext cx="12971699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/>
            <a:r>
              <a:rPr lang="en-US" sz="2800" dirty="0">
                <a:solidFill>
                  <a:srgbClr val="000000"/>
                </a:solidFill>
                <a:sym typeface="Calibri"/>
              </a:rPr>
              <a:t>Could increasing families’ access to the parent portal help</a:t>
            </a:r>
          </a:p>
          <a:p>
            <a:pPr defTabSz="914400" hangingPunct="0"/>
            <a:r>
              <a:rPr lang="en-US" sz="2800" dirty="0">
                <a:solidFill>
                  <a:srgbClr val="000000"/>
                </a:solidFill>
                <a:sym typeface="Calibri"/>
              </a:rPr>
              <a:t> to increase parental monitoring of  </a:t>
            </a:r>
            <a:r>
              <a:rPr lang="en-US" sz="2800" dirty="0"/>
              <a:t>coursework and </a:t>
            </a:r>
          </a:p>
          <a:p>
            <a:pPr defTabSz="914400" hangingPunct="0"/>
            <a:r>
              <a:rPr lang="en-US" sz="2800" dirty="0"/>
              <a:t>thereby improve course passing rates? How can the school </a:t>
            </a:r>
          </a:p>
          <a:p>
            <a:pPr defTabSz="914400" hangingPunct="0"/>
            <a:r>
              <a:rPr lang="en-US" sz="2800" dirty="0"/>
              <a:t>encourage and provide help to parents to access the portal?</a:t>
            </a:r>
            <a:endParaRPr lang="en-US" sz="2800" b="1" dirty="0"/>
          </a:p>
          <a:p>
            <a:pPr defTabSz="914400" hangingPunct="0"/>
            <a:endParaRPr lang="en-US" sz="280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55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Cycle of Inquiry Process to Family Engagement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1677035"/>
            <a:ext cx="3778250" cy="437229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contourW="12700">
            <a:bevelT w="6350"/>
            <a:bevelB w="6350"/>
            <a:contourClr>
              <a:schemeClr val="tx1"/>
            </a:contourClr>
          </a:sp3d>
        </p:spPr>
      </p:pic>
      <p:pic>
        <p:nvPicPr>
          <p:cNvPr id="6" name="Picture 5" descr="Plan Do Study Act - LGAM Knowledge Bas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37" y="1677036"/>
            <a:ext cx="4109727" cy="42886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A8A166-62C8-41F9-8F64-DD0E56EEA33F}"/>
              </a:ext>
            </a:extLst>
          </p:cNvPr>
          <p:cNvSpPr/>
          <p:nvPr/>
        </p:nvSpPr>
        <p:spPr>
          <a:xfrm>
            <a:off x="1701807" y="195945"/>
            <a:ext cx="877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Cycle of Inquiry Reflection on Family Engagement Activities Related to the School’s Parent Portal</a:t>
            </a:r>
          </a:p>
        </p:txBody>
      </p:sp>
    </p:spTree>
    <p:extLst>
      <p:ext uri="{BB962C8B-B14F-4D97-AF65-F5344CB8AC3E}">
        <p14:creationId xmlns:p14="http://schemas.microsoft.com/office/powerpoint/2010/main" val="12710591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PDSA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Plan-Do-Study-Act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Cycle of Inquiry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PLAN</a:t>
            </a:r>
          </a:p>
          <a:p>
            <a:pPr lvl="1"/>
            <a:r>
              <a:rPr lang="en-US" sz="2400" dirty="0"/>
              <a:t>We plan to:</a:t>
            </a:r>
          </a:p>
          <a:p>
            <a:pPr lvl="1"/>
            <a:r>
              <a:rPr lang="en-US" sz="2400" dirty="0"/>
              <a:t>We hope this produces:</a:t>
            </a:r>
          </a:p>
          <a:p>
            <a:pPr lvl="1"/>
            <a:r>
              <a:rPr lang="en-US" sz="2400" dirty="0"/>
              <a:t>Steps to execute:</a:t>
            </a:r>
          </a:p>
          <a:p>
            <a:r>
              <a:rPr lang="en-US" sz="2400" b="1" dirty="0"/>
              <a:t>DO</a:t>
            </a:r>
          </a:p>
          <a:p>
            <a:pPr lvl="1"/>
            <a:r>
              <a:rPr lang="en-US" sz="2400" dirty="0"/>
              <a:t>What did you observe when you did this?  </a:t>
            </a:r>
          </a:p>
          <a:p>
            <a:r>
              <a:rPr lang="en-US" sz="2400" b="1" dirty="0"/>
              <a:t>STUDY</a:t>
            </a:r>
          </a:p>
          <a:p>
            <a:pPr lvl="1"/>
            <a:r>
              <a:rPr lang="en-US" sz="2400" dirty="0"/>
              <a:t>What did you learn?  Did you meet your goal?</a:t>
            </a:r>
          </a:p>
          <a:p>
            <a:r>
              <a:rPr lang="en-US" sz="2400" b="1" dirty="0"/>
              <a:t>ACT</a:t>
            </a:r>
          </a:p>
          <a:p>
            <a:pPr lvl="1"/>
            <a:r>
              <a:rPr lang="en-US" sz="2400" dirty="0"/>
              <a:t>What did you conclude from this cycle?  What changes might you attempt in the next cycle?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Schools Begin the Process of Planning in  Their Cycles of Inquiry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4944" r="13515" b="30304"/>
          <a:stretch/>
        </p:blipFill>
        <p:spPr>
          <a:xfrm>
            <a:off x="210777" y="1676772"/>
            <a:ext cx="3152533" cy="11345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7" y="3216933"/>
            <a:ext cx="2947482" cy="19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ring Good Practice – Staffordshire Adult Community Lear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69" y="852349"/>
            <a:ext cx="2857500" cy="1895475"/>
          </a:xfrm>
          <a:prstGeom prst="rect">
            <a:avLst/>
          </a:prstGeom>
        </p:spPr>
      </p:pic>
      <p:pic>
        <p:nvPicPr>
          <p:cNvPr id="4" name="Picture 3" descr="Quando lo sharing diventa Community | Tech Econom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7" y="4170079"/>
            <a:ext cx="3271046" cy="1773520"/>
          </a:xfrm>
          <a:prstGeom prst="rect">
            <a:avLst/>
          </a:prstGeom>
        </p:spPr>
      </p:pic>
      <p:pic>
        <p:nvPicPr>
          <p:cNvPr id="5" name="Picture 4" descr="25 Amazing Ideas to Organize All Your Little Thing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9" y="550580"/>
            <a:ext cx="4156364" cy="3117273"/>
          </a:xfrm>
          <a:prstGeom prst="rect">
            <a:avLst/>
          </a:prstGeom>
        </p:spPr>
      </p:pic>
      <p:pic>
        <p:nvPicPr>
          <p:cNvPr id="6" name="Picture 5" descr="El profe cambia: septiembre 20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1" y="3608831"/>
            <a:ext cx="3962400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5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502" y="2244042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Facilitator will check in with you in the next month to see how plans are progressing and what school teams have observed in the process.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4944" r="13515" b="30304"/>
          <a:stretch/>
        </p:blipFill>
        <p:spPr>
          <a:xfrm>
            <a:off x="210777" y="1676772"/>
            <a:ext cx="3152533" cy="11345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7" y="3216933"/>
            <a:ext cx="2947482" cy="19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7" y="3216933"/>
            <a:ext cx="2947482" cy="1961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4944" r="13515" b="30304"/>
          <a:stretch/>
        </p:blipFill>
        <p:spPr>
          <a:xfrm>
            <a:off x="210777" y="1676772"/>
            <a:ext cx="3152533" cy="1134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3864" y="776377"/>
            <a:ext cx="7203057" cy="528799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2488" y="940279"/>
            <a:ext cx="71005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WELCOME!!!</a:t>
            </a:r>
          </a:p>
          <a:p>
            <a:endParaRPr lang="en-US" sz="2800" b="1" dirty="0"/>
          </a:p>
          <a:p>
            <a:endParaRPr lang="en-US" sz="3200" b="1" dirty="0"/>
          </a:p>
          <a:p>
            <a:r>
              <a:rPr lang="en-US" sz="3200" b="1" dirty="0"/>
              <a:t>Please introduce yourselves at your tables.  Each person should briefly share one FAMILY ENGAGEMENT SUCCESS or encouraging sign from this year.</a:t>
            </a:r>
          </a:p>
        </p:txBody>
      </p:sp>
    </p:spTree>
    <p:extLst>
      <p:ext uri="{BB962C8B-B14F-4D97-AF65-F5344CB8AC3E}">
        <p14:creationId xmlns:p14="http://schemas.microsoft.com/office/powerpoint/2010/main" val="252503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658-8E50-4721-835D-7A626EBC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Connected!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1DA4-5FE2-4694-9652-0A84653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738" y="1989620"/>
            <a:ext cx="3605420" cy="4601183"/>
          </a:xfrm>
        </p:spPr>
        <p:txBody>
          <a:bodyPr/>
          <a:lstStyle/>
          <a:p>
            <a:r>
              <a:rPr lang="en-US" sz="2800" dirty="0"/>
              <a:t>Look for monthly e-briefs</a:t>
            </a:r>
          </a:p>
          <a:p>
            <a:r>
              <a:rPr lang="en-US" sz="2800" dirty="0"/>
              <a:t>District facilitator is glad to meet with your team at your school </a:t>
            </a:r>
          </a:p>
          <a:p>
            <a:r>
              <a:rPr lang="en-US" sz="2800" dirty="0"/>
              <a:t>Stay tuned for date and time for regional cluster meetings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A38B3-6326-4F2D-85B8-9BDBCE81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7389" y="1383564"/>
            <a:ext cx="4223525" cy="33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58784"/>
            <a:ext cx="7634765" cy="3294928"/>
          </a:xfrm>
        </p:spPr>
        <p:txBody>
          <a:bodyPr/>
          <a:lstStyle/>
          <a:p>
            <a:r>
              <a:rPr lang="en-US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41669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37" y="360641"/>
            <a:ext cx="7803183" cy="585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F975B4-B4A3-475A-9C88-28D987DB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7" y="3216933"/>
            <a:ext cx="2947482" cy="1961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4944" r="13515" b="30304"/>
          <a:stretch/>
        </p:blipFill>
        <p:spPr>
          <a:xfrm>
            <a:off x="108252" y="1664897"/>
            <a:ext cx="3152533" cy="1134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2488" y="1041991"/>
            <a:ext cx="7981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Today’s Goal: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Understand student challenges in 9</a:t>
            </a:r>
            <a:r>
              <a:rPr lang="en-US" sz="3200" b="1" baseline="30000" dirty="0"/>
              <a:t>th</a:t>
            </a:r>
            <a:r>
              <a:rPr lang="en-US" sz="3200" b="1" dirty="0"/>
              <a:t> grade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Collaboratively begin to engage  in a cycle of inquiry process around a possible change idea that could potentially improve student course grade outcomes.</a:t>
            </a:r>
          </a:p>
        </p:txBody>
      </p:sp>
    </p:spTree>
    <p:extLst>
      <p:ext uri="{BB962C8B-B14F-4D97-AF65-F5344CB8AC3E}">
        <p14:creationId xmlns:p14="http://schemas.microsoft.com/office/powerpoint/2010/main" val="187587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480" y="776378"/>
            <a:ext cx="7384212" cy="527936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4944" r="13515" b="30304"/>
          <a:stretch/>
        </p:blipFill>
        <p:spPr>
          <a:xfrm>
            <a:off x="108252" y="1664897"/>
            <a:ext cx="3152533" cy="1134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2" y="3083673"/>
            <a:ext cx="2619375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6725" y="3083673"/>
            <a:ext cx="665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does research tell us about student success in high school?</a:t>
            </a:r>
            <a:br>
              <a:rPr lang="en-US" sz="3600" b="1" dirty="0"/>
            </a:b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8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16111" y="1515986"/>
          <a:ext cx="7620000" cy="418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31771" y="5450786"/>
            <a:ext cx="8360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95% Attendance means missing no more than one day per month.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63902" y="1371599"/>
            <a:ext cx="3091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/>
              </a:rPr>
              <a:t>Success in High School is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Calibri"/>
              </a:rPr>
              <a:t>Directly Related to Attendance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810000" y="66371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Percent Graduating on Time, by 9</a:t>
            </a:r>
            <a:r>
              <a:rPr lang="en-US" sz="2000" baseline="30000" dirty="0">
                <a:solidFill>
                  <a:prstClr val="black"/>
                </a:solidFill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Grade Attendance Group</a:t>
            </a:r>
          </a:p>
          <a:p>
            <a:pPr algn="ctr"/>
            <a:r>
              <a:rPr lang="en-US" sz="2000" dirty="0">
                <a:cs typeface="Arial" panose="020B0604020202020204" pitchFamily="34" charset="0"/>
              </a:rPr>
              <a:t>(Data from an Urban District)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88F8422-8839-45FC-8CB2-4B007A7C50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99810" y="1660959"/>
          <a:ext cx="7620000" cy="418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41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All Courses </a:t>
            </a:r>
            <a:br>
              <a:rPr lang="en-US" dirty="0"/>
            </a:br>
            <a:r>
              <a:rPr lang="en-US" dirty="0"/>
              <a:t>in Ninth Grade Is Crucial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31970" y="154378"/>
          <a:ext cx="8855034" cy="534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1512" y="5497988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Number of Courses Failed in 9</a:t>
            </a:r>
            <a:r>
              <a:rPr lang="en-US" sz="2000" baseline="30000" dirty="0">
                <a:solidFill>
                  <a:prstClr val="black"/>
                </a:solidFill>
              </a:rPr>
              <a:t>th</a:t>
            </a:r>
            <a:r>
              <a:rPr lang="en-US" sz="2000" dirty="0">
                <a:solidFill>
                  <a:prstClr val="black"/>
                </a:solidFill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196767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Course Failure Is Related to Attendance…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351396"/>
              </p:ext>
            </p:extLst>
          </p:nvPr>
        </p:nvGraphicFramePr>
        <p:xfrm>
          <a:off x="3776352" y="890649"/>
          <a:ext cx="7577447" cy="538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9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>
            <a:normAutofit/>
          </a:bodyPr>
          <a:lstStyle/>
          <a:p>
            <a:r>
              <a:rPr lang="en-US" sz="4000" dirty="0"/>
              <a:t>But Even Many With Good Attendance Are Failing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65017" y="1923803"/>
            <a:ext cx="5367647" cy="773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/>
              <a:t>Nearly Half of 9</a:t>
            </a:r>
            <a:r>
              <a:rPr lang="en-US" sz="2400" b="0" baseline="30000" dirty="0"/>
              <a:t>th</a:t>
            </a:r>
            <a:r>
              <a:rPr lang="en-US" sz="2400" b="0" dirty="0"/>
              <a:t> Graders Who Failed at Least One Course Attended at Least 90%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40859" y="1460665"/>
            <a:ext cx="5851142" cy="1053935"/>
          </a:xfrm>
        </p:spPr>
        <p:txBody>
          <a:bodyPr>
            <a:normAutofit fontScale="25000" lnSpcReduction="20000"/>
          </a:bodyPr>
          <a:lstStyle/>
          <a:p>
            <a:endParaRPr lang="en-US" b="0" dirty="0"/>
          </a:p>
          <a:p>
            <a:endParaRPr lang="en-US" sz="8800" b="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9600" b="0" dirty="0"/>
              <a:t>One Quarter of 9</a:t>
            </a:r>
            <a:r>
              <a:rPr lang="en-US" sz="9600" b="0" baseline="30000" dirty="0"/>
              <a:t>th</a:t>
            </a:r>
            <a:r>
              <a:rPr lang="en-US" sz="9600" b="0" dirty="0"/>
              <a:t> Graders Who Failed at Least One Course Attended at Least 95%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839788" y="2758132"/>
          <a:ext cx="4539036" cy="343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340858" y="2758132"/>
          <a:ext cx="4684494" cy="343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9306" y="831379"/>
            <a:ext cx="641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Even Many with Good Attendance Are Failing</a:t>
            </a:r>
          </a:p>
        </p:txBody>
      </p:sp>
    </p:spTree>
    <p:extLst>
      <p:ext uri="{BB962C8B-B14F-4D97-AF65-F5344CB8AC3E}">
        <p14:creationId xmlns:p14="http://schemas.microsoft.com/office/powerpoint/2010/main" val="34074769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6533</TotalTime>
  <Words>784</Words>
  <Application>Microsoft Office PowerPoint</Application>
  <PresentationFormat>Widescreen</PresentationFormat>
  <Paragraphs>118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Cambria</vt:lpstr>
      <vt:lpstr>Century Gothic</vt:lpstr>
      <vt:lpstr>Corbel</vt:lpstr>
      <vt:lpstr>Georgia</vt:lpstr>
      <vt:lpstr>Helvetica</vt:lpstr>
      <vt:lpstr>Trebuchet MS</vt:lpstr>
      <vt:lpstr>Wingdings 2</vt:lpstr>
      <vt:lpstr>Frame</vt:lpstr>
      <vt:lpstr>Engaging Families in High School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Passing All Courses  in Ninth Grade Is Crucial</vt:lpstr>
      <vt:lpstr>Course Failure Is Related to Attendance…</vt:lpstr>
      <vt:lpstr>But Even Many With Good Attendance Are Failing</vt:lpstr>
      <vt:lpstr>Problem of Practice</vt:lpstr>
      <vt:lpstr>PowerPoint Presentation</vt:lpstr>
      <vt:lpstr>PowerPoint Presentation</vt:lpstr>
      <vt:lpstr> Theory of Action</vt:lpstr>
      <vt:lpstr>PowerPoint Presentation</vt:lpstr>
      <vt:lpstr>Applying Cycle of Inquiry Process to Family Engagement</vt:lpstr>
      <vt:lpstr>PDSA  Plan-Do-Study-Act  Cycle of Inquiry Process</vt:lpstr>
      <vt:lpstr>Schools Begin the Process of Planning in  Their Cycles of Inquiry</vt:lpstr>
      <vt:lpstr>PowerPoint Presentation</vt:lpstr>
      <vt:lpstr>District Facilitator will check in with you in the next month to see how plans are progressing and what school teams have observed in the process.</vt:lpstr>
      <vt:lpstr>Keep Connected!</vt:lpstr>
      <vt:lpstr>THANKS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Families in High School Success</dc:title>
  <dc:creator>Microsoft account</dc:creator>
  <cp:lastModifiedBy>Martha Mac Iver</cp:lastModifiedBy>
  <cp:revision>58</cp:revision>
  <cp:lastPrinted>2017-03-06T19:20:26Z</cp:lastPrinted>
  <dcterms:created xsi:type="dcterms:W3CDTF">2016-01-27T21:41:24Z</dcterms:created>
  <dcterms:modified xsi:type="dcterms:W3CDTF">2020-07-24T17:33:53Z</dcterms:modified>
</cp:coreProperties>
</file>