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  <p:sldMasterId id="2147483700" r:id="rId2"/>
  </p:sldMasterIdLst>
  <p:notesMasterIdLst>
    <p:notesMasterId r:id="rId25"/>
  </p:notesMasterIdLst>
  <p:handoutMasterIdLst>
    <p:handoutMasterId r:id="rId26"/>
  </p:handoutMasterIdLst>
  <p:sldIdLst>
    <p:sldId id="259" r:id="rId3"/>
    <p:sldId id="351" r:id="rId4"/>
    <p:sldId id="292" r:id="rId5"/>
    <p:sldId id="350" r:id="rId6"/>
    <p:sldId id="290" r:id="rId7"/>
    <p:sldId id="277" r:id="rId8"/>
    <p:sldId id="354" r:id="rId9"/>
    <p:sldId id="355" r:id="rId10"/>
    <p:sldId id="356" r:id="rId11"/>
    <p:sldId id="357" r:id="rId12"/>
    <p:sldId id="358" r:id="rId13"/>
    <p:sldId id="289" r:id="rId14"/>
    <p:sldId id="317" r:id="rId15"/>
    <p:sldId id="333" r:id="rId16"/>
    <p:sldId id="297" r:id="rId17"/>
    <p:sldId id="343" r:id="rId18"/>
    <p:sldId id="344" r:id="rId19"/>
    <p:sldId id="345" r:id="rId20"/>
    <p:sldId id="346" r:id="rId21"/>
    <p:sldId id="361" r:id="rId22"/>
    <p:sldId id="349" r:id="rId23"/>
    <p:sldId id="362" r:id="rId24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0" autoAdjust="0"/>
  </p:normalViewPr>
  <p:slideViewPr>
    <p:cSldViewPr snapToGrid="0" snapToObjects="1">
      <p:cViewPr varScale="1">
        <p:scale>
          <a:sx n="73" d="100"/>
          <a:sy n="73" d="100"/>
        </p:scale>
        <p:origin x="18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85005C-F184-442C-909A-1A078D77644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F9C994-8430-4FF3-89F2-371C40DD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0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3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3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3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7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8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4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ading_cover_s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629400"/>
            <a:ext cx="883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13557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/>
              <a:t>Photos by Susie Fitzhugh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AAABAC-CDB8-4248-8476-E71FAA88375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/>
          <a:lstStyle>
            <a:lvl1pPr algn="r" defTabSz="685800">
              <a:lnSpc>
                <a:spcPct val="90000"/>
              </a:lnSpc>
              <a:defRPr sz="3000" b="0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25780" indent="-18288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96815" indent="-211015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573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6002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6626" y="474847"/>
            <a:ext cx="203024" cy="17743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6516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0774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4615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457950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4350" y="2202079"/>
            <a:ext cx="2592324" cy="6173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342900">
              <a:spcBef>
                <a:spcPts val="400"/>
              </a:spcBef>
              <a:buSzTx/>
              <a:buFontTx/>
              <a:buNone/>
              <a:defRPr sz="1800"/>
            </a:lvl2pPr>
            <a:lvl3pPr marL="0" indent="685800">
              <a:spcBef>
                <a:spcPts val="400"/>
              </a:spcBef>
              <a:buSzTx/>
              <a:buFontTx/>
              <a:buNone/>
              <a:defRPr sz="1800"/>
            </a:lvl3pPr>
            <a:lvl4pPr marL="0" indent="1028700">
              <a:spcBef>
                <a:spcPts val="400"/>
              </a:spcBef>
              <a:buSzTx/>
              <a:buFontTx/>
              <a:buNone/>
              <a:defRPr sz="1800"/>
            </a:lvl4pPr>
            <a:lvl5pPr marL="0" indent="13716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348" y="2904564"/>
            <a:ext cx="2592326" cy="331413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5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76599" y="2201333"/>
            <a:ext cx="2592326" cy="62653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75143" y="2904066"/>
            <a:ext cx="2592325" cy="331461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38849" y="2192865"/>
            <a:ext cx="2592326" cy="62653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6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38851" y="2904564"/>
            <a:ext cx="2592325" cy="331413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3914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E141-4252-4693-BB2A-03629365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BFBD5-589B-443E-A0BE-EA02A8D8E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02834-9D0D-4BC8-947E-1DEBDF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D2B8-51E8-4ED6-92E6-8622741C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06650-91F9-4417-9ED0-DEC9EFD7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3D18-E6B1-4135-9DB0-D810B738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697A3-C2B2-4151-BAF0-02FDCA477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D5AB-5185-4143-9BC6-E83BEBA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8641-7A6B-42BC-92E5-8974FC91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91EA-CF06-440A-8BD5-B4303AA5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" y="152400"/>
            <a:ext cx="8763000" cy="0"/>
          </a:xfrm>
          <a:prstGeom prst="line">
            <a:avLst/>
          </a:prstGeom>
          <a:ln w="19050" cap="sq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0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763A-67D8-492F-9E11-EDE70436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AD10-9466-4C92-996E-D446EF64F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8C98-936F-412B-99A5-05A0BBF5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E8EDB-AC90-425C-81BB-F8E27617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B06C-5E9B-411D-B0AB-185BEC5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6EC5-99DA-46F7-944D-132CC7B8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32CE-3837-4518-994F-F9AD0FD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C0686-48EA-4EDE-A7FC-11F935F0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8CC7F-7851-4E98-855A-5CF806F2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30236-3E08-4F91-BE3B-E0E8666F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485C7-E1DB-46E0-B920-D8A7FA53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9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BEC1-1E0D-488F-9C45-60179C32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0FD4-3303-4C2D-B509-4FE158DF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2CBA5-4F8E-4EF7-B7C0-D0129EB1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654C-8343-4059-977B-5B0F5457E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88662-B04D-4901-9959-E7D422795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6D1FD-D4FF-4C50-B3A5-77B1E4E8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DBDFA-BE0D-43C0-BD24-316E7F62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93388-6532-473C-B28D-65336AE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1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BAA-4F8B-4B3E-8FC8-B9C05C84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12416-51EF-4BB3-97AA-BF1326C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B2C09-74FF-4FB4-99B4-7F41C3B2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69FEE-0798-41DF-88AD-E504FC8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1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9D116-F7B5-446A-854B-68D2F814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7DA80-33D0-464F-90A3-DC069DC7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2D9C-E15C-422F-AD61-F8FF554C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6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BE7A-1D6F-4853-B48B-C65C3714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D677-BBFC-44FE-8E9E-32E6D56A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B52ED-60D5-40D0-BB20-8134EE15F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242F1-74CE-4231-A3B3-F32280CD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9D1FC-6882-462D-A4F4-9AB0B0F4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5505-2058-4B7C-A8D1-68B99ECA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20E4-FB67-42A4-9FB0-D5E926D5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D390F-1549-4262-A34A-0949D2853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8B4A4-E512-4A10-9F9B-B91FE3565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E6BD-A428-4D0F-A00C-0C46660C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9444-288E-4DFE-814A-48696012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22951-959F-4899-B0C8-71D15281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0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291C-58CB-4E48-86CA-60A5EF8E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B83CA-6EC4-447B-A13B-E708B941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C5DBB-24C1-4104-B8F1-1CD20CDE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C129-7432-48FF-97D1-C5DDC3D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96C4-BD8F-45AC-AA36-4FDAC186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1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15472-DB70-473E-A009-B8EC70837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A3DF4-9B6E-4F49-BCF2-76AA54D31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478E-2D33-431D-B56F-DBEBE17C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8BFF-5E82-40D5-A96C-CE7987FE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3FA6-F22A-4C94-9C0B-269E575F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1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/>
          <a:lstStyle>
            <a:lvl1pPr algn="r" defTabSz="685800">
              <a:lnSpc>
                <a:spcPct val="90000"/>
              </a:lnSpc>
              <a:defRPr sz="3000" b="0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25780" indent="-18288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96815" indent="-211015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573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6002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6626" y="474847"/>
            <a:ext cx="203024" cy="17743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6824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2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76080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64071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457950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4350" y="2202079"/>
            <a:ext cx="2592324" cy="6173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342900">
              <a:spcBef>
                <a:spcPts val="400"/>
              </a:spcBef>
              <a:buSzTx/>
              <a:buFontTx/>
              <a:buNone/>
              <a:defRPr sz="1800"/>
            </a:lvl2pPr>
            <a:lvl3pPr marL="0" indent="685800">
              <a:spcBef>
                <a:spcPts val="400"/>
              </a:spcBef>
              <a:buSzTx/>
              <a:buFontTx/>
              <a:buNone/>
              <a:defRPr sz="1800"/>
            </a:lvl3pPr>
            <a:lvl4pPr marL="0" indent="1028700">
              <a:spcBef>
                <a:spcPts val="400"/>
              </a:spcBef>
              <a:buSzTx/>
              <a:buFontTx/>
              <a:buNone/>
              <a:defRPr sz="1800"/>
            </a:lvl4pPr>
            <a:lvl5pPr marL="0" indent="13716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348" y="2904564"/>
            <a:ext cx="2592326" cy="331413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5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76599" y="2201333"/>
            <a:ext cx="2592326" cy="62653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75143" y="2904066"/>
            <a:ext cx="2592325" cy="331461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38849" y="2192865"/>
            <a:ext cx="2592326" cy="62653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6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38851" y="2904564"/>
            <a:ext cx="2592325" cy="331413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3627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DAA"/>
                </a:solidFill>
                <a:latin typeface="+mn-lt"/>
              </a:defRPr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" y="152400"/>
            <a:ext cx="8763000" cy="0"/>
          </a:xfrm>
          <a:prstGeom prst="line">
            <a:avLst/>
          </a:prstGeom>
          <a:ln w="19050" cap="sq">
            <a:solidFill>
              <a:srgbClr val="005DA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" y="6705600"/>
            <a:ext cx="8763000" cy="0"/>
          </a:xfrm>
          <a:prstGeom prst="line">
            <a:avLst/>
          </a:prstGeom>
          <a:ln w="19050" cap="sq">
            <a:solidFill>
              <a:srgbClr val="005DA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4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5DAA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5178-1F61-4FE9-B5B0-B2A4625F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5F7DB-51AD-46E9-B8DB-51078CA3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85913-8387-405F-B277-0161F2CC5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461E-B1E5-4BFC-9DC0-EEC74331D18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D763F-AF4F-4DB1-86AA-38CD5A8E6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0936B-F8AB-4EFC-A8DB-AB3514516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B105-449F-43EE-ABB8-5FBF7099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fines-remain-rare-even-as-health-data-breaches-multiply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2014hs.igem.org/Team:AUC_TURKEY/Project/Introduction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thebluediamondgallery.com/typewriter/a/agend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junior2.cumbresblogs.com/page/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a-bc.com/training.php?id=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le 1"/>
          <p:cNvSpPr txBox="1">
            <a:spLocks noGrp="1"/>
          </p:cNvSpPr>
          <p:nvPr>
            <p:ph type="title"/>
          </p:nvPr>
        </p:nvSpPr>
        <p:spPr>
          <a:xfrm>
            <a:off x="1600323" y="-730313"/>
            <a:ext cx="4876423" cy="275483"/>
          </a:xfrm>
          <a:prstGeom prst="rect">
            <a:avLst/>
          </a:prstGeom>
        </p:spPr>
        <p:txBody>
          <a:bodyPr/>
          <a:lstStyle>
            <a:lvl1pPr defTabSz="528065">
              <a:defRPr sz="1232"/>
            </a:lvl1pPr>
          </a:lstStyle>
          <a:p>
            <a:r>
              <a:t>Present-Infrastructure building</a:t>
            </a:r>
          </a:p>
        </p:txBody>
      </p:sp>
      <p:sp>
        <p:nvSpPr>
          <p:cNvPr id="4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600323" y="4334622"/>
            <a:ext cx="7380391" cy="2066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500" b="1" i="1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lang="en-US" dirty="0"/>
          </a:p>
          <a:p>
            <a:br>
              <a:rPr lang="en-US" sz="3200" dirty="0"/>
            </a:br>
            <a:r>
              <a:rPr lang="en-US" sz="3200" dirty="0"/>
              <a:t>Networked Learning Community Meeting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3440252" y="3997734"/>
            <a:ext cx="3402643" cy="1200555"/>
          </a:xfrm>
          <a:prstGeom prst="rect">
            <a:avLst/>
          </a:prstGeom>
        </p:spPr>
      </p:pic>
      <p:pic>
        <p:nvPicPr>
          <p:cNvPr id="12" name="Picture Placeholder 7" descr="Algunas optimizaciones para la red | El Blog de Sinfall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632" y="392385"/>
            <a:ext cx="4477884" cy="33584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Themes of </a:t>
            </a:r>
            <a:br>
              <a:rPr lang="en-US" dirty="0"/>
            </a:br>
            <a:r>
              <a:rPr lang="en-US" dirty="0"/>
              <a:t>Interactions with Families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10923" y="2230391"/>
            <a:ext cx="6100877" cy="3416643"/>
          </a:xfrm>
        </p:spPr>
        <p:txBody>
          <a:bodyPr>
            <a:normAutofit/>
          </a:bodyPr>
          <a:lstStyle/>
          <a:p>
            <a:r>
              <a:rPr lang="en-US" sz="2800" dirty="0"/>
              <a:t>Attendance Issues (illness, transportation, family issues, etc.)</a:t>
            </a:r>
          </a:p>
          <a:p>
            <a:r>
              <a:rPr lang="en-US" sz="2800" dirty="0"/>
              <a:t>Behavior Issues</a:t>
            </a:r>
          </a:p>
          <a:p>
            <a:r>
              <a:rPr lang="en-US" sz="2800" dirty="0"/>
              <a:t>Grading/Achievement Issues</a:t>
            </a:r>
          </a:p>
          <a:p>
            <a:r>
              <a:rPr lang="en-US" sz="2800" dirty="0"/>
              <a:t>Safety issues</a:t>
            </a:r>
          </a:p>
          <a:p>
            <a:r>
              <a:rPr lang="en-US" sz="2800" dirty="0"/>
              <a:t>Student fears, anxieties, etc.</a:t>
            </a:r>
          </a:p>
          <a:p>
            <a:r>
              <a:rPr lang="en-US" sz="2800" dirty="0"/>
              <a:t>Sports and other extracurricular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E7FAD-0BB7-4727-A5D2-92595C69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717" y="2442237"/>
            <a:ext cx="5156716" cy="27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4252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have you </a:t>
            </a:r>
            <a:r>
              <a:rPr lang="en-US" dirty="0">
                <a:solidFill>
                  <a:srgbClr val="C00000"/>
                </a:solidFill>
              </a:rPr>
              <a:t>learned</a:t>
            </a:r>
            <a:r>
              <a:rPr lang="en-US" dirty="0"/>
              <a:t> from interactions with families?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orient="vert" idx="1"/>
          </p:nvPr>
        </p:nvSpPr>
        <p:spPr>
          <a:xfrm rot="16200000">
            <a:off x="913585" y="1641838"/>
            <a:ext cx="7907928" cy="8229600"/>
          </a:xfrm>
        </p:spPr>
        <p:txBody>
          <a:bodyPr/>
          <a:lstStyle/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How has this helped you to work more effectively with students so that outcomes can improve?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[Still] lots to learn – @jukesie – Mediu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83377"/>
            <a:ext cx="7543800" cy="24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ring Good Practice – Staffordshire Adult Community Lear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69" y="852348"/>
            <a:ext cx="2857500" cy="1895475"/>
          </a:xfrm>
          <a:prstGeom prst="rect">
            <a:avLst/>
          </a:prstGeom>
        </p:spPr>
      </p:pic>
      <p:pic>
        <p:nvPicPr>
          <p:cNvPr id="4" name="Picture 3" descr="Quando lo sharing diventa Community | Tech Econom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7" y="4170079"/>
            <a:ext cx="3271046" cy="1773520"/>
          </a:xfrm>
          <a:prstGeom prst="rect">
            <a:avLst/>
          </a:prstGeom>
        </p:spPr>
      </p:pic>
      <p:pic>
        <p:nvPicPr>
          <p:cNvPr id="5" name="Picture 4" descr="25 Amazing Ideas to Organize All Your Little Thing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550579"/>
            <a:ext cx="4156364" cy="3117273"/>
          </a:xfrm>
          <a:prstGeom prst="rect">
            <a:avLst/>
          </a:prstGeom>
        </p:spPr>
      </p:pic>
      <p:pic>
        <p:nvPicPr>
          <p:cNvPr id="6" name="Picture 5" descr="El profe cambia: septiembre 20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1" y="3608831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1256" y="375558"/>
            <a:ext cx="7347857" cy="4738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What Are We Learning from Our Reflections on our Family Engagement Activities?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Marco Marchetti | Recherche d'I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97" y="3002417"/>
            <a:ext cx="6109885" cy="34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60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Cycle of Inquiry Process to Family Engagement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5" y="600891"/>
            <a:ext cx="4206240" cy="585338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12700">
            <a:bevelT w="6350"/>
            <a:bevelB w="6350"/>
            <a:contourClr>
              <a:schemeClr val="tx1"/>
            </a:contourClr>
          </a:sp3d>
        </p:spPr>
      </p:pic>
      <p:pic>
        <p:nvPicPr>
          <p:cNvPr id="6" name="Picture 5" descr="Plan Do Study Act - LGAM Knowledge B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3" y="1623408"/>
            <a:ext cx="4109727" cy="42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91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54" y="4104265"/>
            <a:ext cx="777240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School Teams sharing their reflections on a recent family engagement activity</a:t>
            </a:r>
          </a:p>
        </p:txBody>
      </p:sp>
      <p:pic>
        <p:nvPicPr>
          <p:cNvPr id="4" name="Picture 3" descr="Life of an Educator - Dr. Justin Tarte: The 21st centur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5" y="740653"/>
            <a:ext cx="4103240" cy="278058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59" y="993536"/>
            <a:ext cx="4302596" cy="22748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627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900" dirty="0"/>
              <a:t>What did you plan?</a:t>
            </a:r>
          </a:p>
          <a:p>
            <a:r>
              <a:rPr lang="en-US" sz="3900" dirty="0"/>
              <a:t>What was the goal?</a:t>
            </a:r>
          </a:p>
          <a:p>
            <a:r>
              <a:rPr lang="en-US" sz="3900" dirty="0"/>
              <a:t>How did the goal address student outcomes?</a:t>
            </a:r>
          </a:p>
          <a:p>
            <a:r>
              <a:rPr lang="en-US" sz="3900" dirty="0"/>
              <a:t>How did your plans reflect learning from the past?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576552"/>
            <a:ext cx="3008315" cy="45496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24292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575049" y="273050"/>
            <a:ext cx="5255441" cy="6336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What did you observe?</a:t>
            </a:r>
          </a:p>
          <a:p>
            <a:pPr marL="0" indent="0">
              <a:buNone/>
            </a:pPr>
            <a:endParaRPr lang="en-US" sz="3000" dirty="0"/>
          </a:p>
          <a:p>
            <a:pPr lvl="2"/>
            <a:r>
              <a:rPr lang="en-US" sz="3000" dirty="0"/>
              <a:t>What did families experience?</a:t>
            </a:r>
          </a:p>
          <a:p>
            <a:pPr lvl="2"/>
            <a:r>
              <a:rPr lang="en-US" sz="3000" dirty="0"/>
              <a:t>What evidence do you have of how activity helped families?</a:t>
            </a:r>
          </a:p>
          <a:p>
            <a:pPr lvl="2"/>
            <a:r>
              <a:rPr lang="en-US" sz="3000" dirty="0"/>
              <a:t>What evidence did you see of how activity could help influence student outcomes?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576552"/>
            <a:ext cx="3008315" cy="45496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42647950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705678" y="469524"/>
            <a:ext cx="5111750" cy="585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did you learn?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does what you observed lead to conclusions about what is needed next to improve family engagement efforts in ways that can lead to improved student outcomes?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6735" y="1576552"/>
            <a:ext cx="3008315" cy="45496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6926071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did you conclude that will influence your planning for future family engagement activities (not necessarily just the same activity next year)?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576552"/>
            <a:ext cx="3008315" cy="45496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16102053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mbership 101: The Welcome Series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14336"/>
            <a:ext cx="8882743" cy="3192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71330-72EF-447E-B00C-04D1B448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656" y="3833949"/>
            <a:ext cx="7796825" cy="1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93913" y="2962053"/>
            <a:ext cx="2981229" cy="3455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What are you planning?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46526" y="3223990"/>
            <a:ext cx="2592325" cy="331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What have you learned from past experience that will influence what you do this year?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38851" y="3429000"/>
            <a:ext cx="2592325" cy="27896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What questions do you have for your colleagues?</a:t>
            </a:r>
          </a:p>
          <a:p>
            <a:endParaRPr lang="en-US" dirty="0"/>
          </a:p>
        </p:txBody>
      </p:sp>
      <p:pic>
        <p:nvPicPr>
          <p:cNvPr id="9" name="Picture 8" descr="Quando lo sharing diventa Community | Tech Econom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2" y="527174"/>
            <a:ext cx="3271046" cy="1773520"/>
          </a:xfrm>
          <a:prstGeom prst="rect">
            <a:avLst/>
          </a:prstGeom>
        </p:spPr>
      </p:pic>
      <p:pic>
        <p:nvPicPr>
          <p:cNvPr id="10" name="Picture 9" descr="Definição de Planejamento Urbano por Yehezkel Dr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31" y="323959"/>
            <a:ext cx="3425312" cy="27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54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ring Good Practice – Staffordshire Adult Community Lear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69" y="852348"/>
            <a:ext cx="2857500" cy="1895475"/>
          </a:xfrm>
          <a:prstGeom prst="rect">
            <a:avLst/>
          </a:prstGeom>
        </p:spPr>
      </p:pic>
      <p:pic>
        <p:nvPicPr>
          <p:cNvPr id="4" name="Picture 3" descr="Quando lo sharing diventa Community | Tech Econom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7" y="4170079"/>
            <a:ext cx="3271046" cy="1773520"/>
          </a:xfrm>
          <a:prstGeom prst="rect">
            <a:avLst/>
          </a:prstGeom>
        </p:spPr>
      </p:pic>
      <p:pic>
        <p:nvPicPr>
          <p:cNvPr id="5" name="Picture 4" descr="25 Amazing Ideas to Organize All Your Little Thing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550579"/>
            <a:ext cx="4156364" cy="3117273"/>
          </a:xfrm>
          <a:prstGeom prst="rect">
            <a:avLst/>
          </a:prstGeom>
        </p:spPr>
      </p:pic>
      <p:pic>
        <p:nvPicPr>
          <p:cNvPr id="6" name="Picture 5" descr="El profe cambia: septiembre 20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1" y="3608831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751114" y="4490357"/>
            <a:ext cx="7249886" cy="47352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Please complete the exit ticket  with feedback for us</a:t>
            </a:r>
          </a:p>
        </p:txBody>
      </p:sp>
      <p:pic>
        <p:nvPicPr>
          <p:cNvPr id="8" name="Picture 7" descr="Feedback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2" y="1062442"/>
            <a:ext cx="7525527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69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&lt;strong&gt;Learning&lt;/strong&gt; &lt;strong&gt;Community&lt;/strong&gt; Wordle | Balboa Park Cultur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" y="1845129"/>
            <a:ext cx="9010183" cy="364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33817" y="423600"/>
            <a:ext cx="8585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What is a 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Networked Learning Community Meeting?</a:t>
            </a:r>
          </a:p>
        </p:txBody>
      </p:sp>
    </p:spTree>
    <p:extLst>
      <p:ext uri="{BB962C8B-B14F-4D97-AF65-F5344CB8AC3E}">
        <p14:creationId xmlns:p14="http://schemas.microsoft.com/office/powerpoint/2010/main" val="36385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9AAB2F-7142-4A76-975A-B0796126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62890" y="1825625"/>
            <a:ext cx="3886200" cy="435133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How Are We Learning from Families?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What Are We Learning from Our Reflections on our Family Engagement Activities?</a:t>
            </a:r>
          </a:p>
          <a:p>
            <a:pPr lvl="1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Planning for Spring -- Linking Family Engagement Activities to Improving Student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10D6C5-AA3B-473A-8456-39B1AAB1D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03182" y="2151520"/>
            <a:ext cx="5040818" cy="3347943"/>
          </a:xfrm>
        </p:spPr>
      </p:pic>
    </p:spTree>
    <p:extLst>
      <p:ext uri="{BB962C8B-B14F-4D97-AF65-F5344CB8AC3E}">
        <p14:creationId xmlns:p14="http://schemas.microsoft.com/office/powerpoint/2010/main" val="235827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Learning from Families?</a:t>
            </a:r>
          </a:p>
        </p:txBody>
      </p:sp>
      <p:pic>
        <p:nvPicPr>
          <p:cNvPr id="4" name="Picture 3" descr="Listen, Understand, Act | Listen, Understand, Act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3694102"/>
            <a:ext cx="4374669" cy="2917870"/>
          </a:xfrm>
          <a:prstGeom prst="rect">
            <a:avLst/>
          </a:prstGeom>
        </p:spPr>
      </p:pic>
      <p:pic>
        <p:nvPicPr>
          <p:cNvPr id="5" name="Picture 4" descr="Neruskita: ENGLISH 6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6" y="1417639"/>
            <a:ext cx="4217843" cy="2108922"/>
          </a:xfrm>
          <a:prstGeom prst="rect">
            <a:avLst/>
          </a:prstGeom>
        </p:spPr>
      </p:pic>
      <p:pic>
        <p:nvPicPr>
          <p:cNvPr id="6" name="Picture 5" descr="Are you listening? The return of Employee Engagement | Th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47" y="1963084"/>
            <a:ext cx="1935231" cy="1292734"/>
          </a:xfrm>
          <a:prstGeom prst="rect">
            <a:avLst/>
          </a:prstGeom>
        </p:spPr>
      </p:pic>
      <p:grpSp>
        <p:nvGrpSpPr>
          <p:cNvPr id="8" name="Group"/>
          <p:cNvGrpSpPr/>
          <p:nvPr/>
        </p:nvGrpSpPr>
        <p:grpSpPr>
          <a:xfrm>
            <a:off x="4467468" y="3349817"/>
            <a:ext cx="4488505" cy="2965286"/>
            <a:chOff x="0" y="571499"/>
            <a:chExt cx="4605903" cy="3351467"/>
          </a:xfrm>
        </p:grpSpPr>
        <p:grpSp>
          <p:nvGrpSpPr>
            <p:cNvPr id="9" name="Group 41"/>
            <p:cNvGrpSpPr/>
            <p:nvPr/>
          </p:nvGrpSpPr>
          <p:grpSpPr>
            <a:xfrm>
              <a:off x="1425011" y="796912"/>
              <a:ext cx="3180892" cy="3126054"/>
              <a:chOff x="36320" y="-4702"/>
              <a:chExt cx="3180890" cy="3126053"/>
            </a:xfrm>
          </p:grpSpPr>
          <p:sp>
            <p:nvSpPr>
              <p:cNvPr id="13" name="Freeform: Shape 11"/>
              <p:cNvSpPr/>
              <p:nvPr/>
            </p:nvSpPr>
            <p:spPr>
              <a:xfrm>
                <a:off x="36320" y="-4702"/>
                <a:ext cx="3180890" cy="3126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29"/>
                      <a:pt x="11929" y="21600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1BB42"/>
              </a:solidFill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ts val="700"/>
                  </a:spcBef>
                  <a:defRPr sz="13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14" name="Rectangle 19"/>
              <p:cNvSpPr txBox="1"/>
              <p:nvPr/>
            </p:nvSpPr>
            <p:spPr>
              <a:xfrm>
                <a:off x="172911" y="661840"/>
                <a:ext cx="2605801" cy="9831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 defTabSz="666750">
                  <a:lnSpc>
                    <a:spcPct val="90000"/>
                  </a:lnSpc>
                  <a:spcBef>
                    <a:spcPts val="500"/>
                  </a:spcBef>
                  <a:defRPr sz="24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2-Way Communication</a:t>
                </a:r>
              </a:p>
            </p:txBody>
          </p:sp>
        </p:grpSp>
        <p:grpSp>
          <p:nvGrpSpPr>
            <p:cNvPr id="10" name="Rectangle 4"/>
            <p:cNvGrpSpPr/>
            <p:nvPr/>
          </p:nvGrpSpPr>
          <p:grpSpPr>
            <a:xfrm>
              <a:off x="0" y="571499"/>
              <a:ext cx="1781881" cy="663431"/>
              <a:chOff x="0" y="0"/>
              <a:chExt cx="1781880" cy="663429"/>
            </a:xfrm>
          </p:grpSpPr>
          <p:sp>
            <p:nvSpPr>
              <p:cNvPr id="11" name="Rectangle"/>
              <p:cNvSpPr/>
              <p:nvPr/>
            </p:nvSpPr>
            <p:spPr>
              <a:xfrm>
                <a:off x="-1" y="-1"/>
                <a:ext cx="1781882" cy="663431"/>
              </a:xfrm>
              <a:prstGeom prst="rect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>
                <a:outerShdw blurRad="38100" dist="44126" dir="8213732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342900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12" name="TASK FORCE"/>
              <p:cNvSpPr txBox="1"/>
              <p:nvPr/>
            </p:nvSpPr>
            <p:spPr>
              <a:xfrm>
                <a:off x="-1" y="125396"/>
                <a:ext cx="1781882" cy="412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342900">
                  <a:defRPr sz="20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81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857250"/>
            <a:ext cx="88963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/>
              <a:t>Opportunities to Learn from Families</a:t>
            </a:r>
          </a:p>
          <a:p>
            <a:endParaRPr lang="en-US" sz="2400" dirty="0"/>
          </a:p>
          <a:p>
            <a:r>
              <a:rPr lang="en-US" sz="2400" dirty="0"/>
              <a:t>Put a post-it on the sheet that represents the number of INDIVIDUAL interactions (NOT BROAD COMMUNICATION WITH ALL FAMILIES) you have had with family members of students at your school in the past month – since the beginning of 2019.  </a:t>
            </a:r>
          </a:p>
          <a:p>
            <a:r>
              <a:rPr lang="en-US" sz="2800" dirty="0"/>
              <a:t>Communications can be: Email, Text, Phone, Face to Face</a:t>
            </a:r>
          </a:p>
          <a:p>
            <a:endParaRPr lang="en-US" sz="2700" dirty="0"/>
          </a:p>
          <a:p>
            <a:r>
              <a:rPr lang="en-US" sz="2400" dirty="0"/>
              <a:t>None									</a:t>
            </a:r>
          </a:p>
          <a:p>
            <a:r>
              <a:rPr lang="en-US" sz="2400" dirty="0"/>
              <a:t>1-20								</a:t>
            </a:r>
          </a:p>
          <a:p>
            <a:r>
              <a:rPr lang="en-US" sz="2400" dirty="0"/>
              <a:t>21-40</a:t>
            </a:r>
          </a:p>
          <a:p>
            <a:r>
              <a:rPr lang="en-US" sz="2400" dirty="0"/>
              <a:t>41-60</a:t>
            </a:r>
          </a:p>
          <a:p>
            <a:r>
              <a:rPr lang="en-US" sz="2400" dirty="0"/>
              <a:t>More than 60</a:t>
            </a:r>
          </a:p>
        </p:txBody>
      </p:sp>
      <p:pic>
        <p:nvPicPr>
          <p:cNvPr id="3" name="Picture 2" descr="Time-sharing - Semantic WikiSUN">
            <a:extLst>
              <a:ext uri="{FF2B5EF4-FFF2-40B4-BE49-F238E27FC236}">
                <a16:creationId xmlns:a16="http://schemas.microsoft.com/office/drawing/2014/main" id="{3B28C9FF-D0B2-4AA2-9C34-D7D9C89B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01" y="3811646"/>
            <a:ext cx="4670536" cy="22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44211"/>
          </a:xfrm>
        </p:spPr>
        <p:txBody>
          <a:bodyPr>
            <a:normAutofit/>
          </a:bodyPr>
          <a:lstStyle/>
          <a:p>
            <a:r>
              <a:rPr lang="en-US" sz="3600" dirty="0"/>
              <a:t>Modes of Communication with Individual Family Members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-246494" y="2819491"/>
            <a:ext cx="5867650" cy="376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put a post-it on each MODE of communication you have had with individual family members of students at your school in the past month:</a:t>
            </a:r>
          </a:p>
          <a:p>
            <a:endParaRPr lang="en-US" dirty="0"/>
          </a:p>
          <a:p>
            <a:r>
              <a:rPr lang="en-US" dirty="0"/>
              <a:t>Email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Phone conversation</a:t>
            </a:r>
          </a:p>
          <a:p>
            <a:r>
              <a:rPr lang="en-US" dirty="0"/>
              <a:t>Face to Face</a:t>
            </a:r>
          </a:p>
          <a:p>
            <a:r>
              <a:rPr lang="en-US" dirty="0"/>
              <a:t>Other (specify)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90646-04EC-40FA-8167-4C9A66F6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1" y="1361132"/>
            <a:ext cx="43307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 of Communication with Individual Family Members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874839" y="2694126"/>
            <a:ext cx="5449638" cy="35733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write on different post-its each particular TOPIC of communication you have had with individual family members of students at your school in the past month.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(We will group these in overarching themes.)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0A8AC-EDF5-4745-B72A-C67F5F7E7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438" y="2009639"/>
            <a:ext cx="4281019" cy="36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6584269" cy="1583871"/>
          </a:xfrm>
        </p:spPr>
        <p:txBody>
          <a:bodyPr>
            <a:noAutofit/>
          </a:bodyPr>
          <a:lstStyle/>
          <a:p>
            <a:r>
              <a:rPr lang="en-US" sz="3600" dirty="0"/>
              <a:t>What are the OVERARCHING themes of communication with individual families?</a:t>
            </a:r>
          </a:p>
        </p:txBody>
      </p:sp>
      <p:pic>
        <p:nvPicPr>
          <p:cNvPr id="5" name="Picture Placeholder 4" descr="Overarching Sky – Travel with Intent"/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5762"/>
          <a:stretch>
            <a:fillRect/>
          </a:stretch>
        </p:blipFill>
        <p:spPr>
          <a:xfrm>
            <a:off x="1677988" y="318860"/>
            <a:ext cx="5486401" cy="4114800"/>
          </a:xfrm>
        </p:spPr>
      </p:pic>
    </p:spTree>
    <p:extLst>
      <p:ext uri="{BB962C8B-B14F-4D97-AF65-F5344CB8AC3E}">
        <p14:creationId xmlns:p14="http://schemas.microsoft.com/office/powerpoint/2010/main" val="9181479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2009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09PPTTemplate">
  <a:themeElements>
    <a:clrScheme name="2009PPT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009PPT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009PPT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9258</TotalTime>
  <Words>502</Words>
  <Application>Microsoft Office PowerPoint</Application>
  <PresentationFormat>On-screen Show (4:3)</PresentationFormat>
  <Paragraphs>95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Castellar</vt:lpstr>
      <vt:lpstr>Century Gothic</vt:lpstr>
      <vt:lpstr>1_2009PPTTemplate</vt:lpstr>
      <vt:lpstr>Office Theme</vt:lpstr>
      <vt:lpstr>Present-Infrastructure building</vt:lpstr>
      <vt:lpstr>PowerPoint Presentation</vt:lpstr>
      <vt:lpstr>PowerPoint Presentation</vt:lpstr>
      <vt:lpstr>Agenda</vt:lpstr>
      <vt:lpstr>How Are We Learning from Families?</vt:lpstr>
      <vt:lpstr>PowerPoint Presentation</vt:lpstr>
      <vt:lpstr>Modes of Communication with Individual Family Members</vt:lpstr>
      <vt:lpstr>Topics of Communication with Individual Family Members</vt:lpstr>
      <vt:lpstr>What are the OVERARCHING themes of communication with individual families?</vt:lpstr>
      <vt:lpstr>Possible Themes of  Interactions with Families</vt:lpstr>
      <vt:lpstr>What have you learned from interactions with families? </vt:lpstr>
      <vt:lpstr>PowerPoint Presentation</vt:lpstr>
      <vt:lpstr>PowerPoint Presentation</vt:lpstr>
      <vt:lpstr>Applying Cycle of Inquiry Process to Family Engagement</vt:lpstr>
      <vt:lpstr>School Teams sharing their reflections on a recent family engagement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Bush, James M</dc:creator>
  <cp:lastModifiedBy>Martha Mac Iver</cp:lastModifiedBy>
  <cp:revision>133</cp:revision>
  <cp:lastPrinted>2018-10-22T17:53:43Z</cp:lastPrinted>
  <dcterms:created xsi:type="dcterms:W3CDTF">2018-08-07T23:06:07Z</dcterms:created>
  <dcterms:modified xsi:type="dcterms:W3CDTF">2020-04-08T13:28:24Z</dcterms:modified>
</cp:coreProperties>
</file>