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351" r:id="rId3"/>
    <p:sldId id="292" r:id="rId4"/>
    <p:sldId id="350" r:id="rId5"/>
    <p:sldId id="358" r:id="rId6"/>
    <p:sldId id="354" r:id="rId7"/>
    <p:sldId id="355" r:id="rId8"/>
    <p:sldId id="359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Mac Iver" initials="MMI" lastIdx="1" clrIdx="0">
    <p:extLst>
      <p:ext uri="{19B8F6BF-5375-455C-9EA6-DF929625EA0E}">
        <p15:presenceInfo xmlns:p15="http://schemas.microsoft.com/office/powerpoint/2012/main" userId="S-1-5-21-1214440339-484763869-725345543-110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52DC1-9E4D-484C-949B-0423EF8C75E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2A2D3-369E-493F-AF2C-EFD6E014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1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  <a:p>
            <a:r>
              <a:rPr lang="en-US" dirty="0"/>
              <a:t>Aki—Grouping families for info nights</a:t>
            </a:r>
          </a:p>
          <a:p>
            <a:r>
              <a:rPr lang="en-US" dirty="0"/>
              <a:t>McClure—the APP (new)</a:t>
            </a:r>
          </a:p>
          <a:p>
            <a:r>
              <a:rPr lang="en-US" dirty="0"/>
              <a:t>Aki—Compare APP with SPS APP</a:t>
            </a:r>
          </a:p>
          <a:p>
            <a:r>
              <a:rPr lang="en-US" dirty="0"/>
              <a:t>RBHS—The way they work with Tier 2 students—9</a:t>
            </a:r>
            <a:r>
              <a:rPr lang="en-US" baseline="30000" dirty="0"/>
              <a:t>th</a:t>
            </a:r>
            <a:r>
              <a:rPr lang="en-US" dirty="0"/>
              <a:t> grade family orientation night</a:t>
            </a:r>
          </a:p>
          <a:p>
            <a:endParaRPr lang="en-US" dirty="0"/>
          </a:p>
          <a:p>
            <a:r>
              <a:rPr lang="en-US" dirty="0"/>
              <a:t>Friday</a:t>
            </a:r>
          </a:p>
          <a:p>
            <a:r>
              <a:rPr lang="en-US" dirty="0"/>
              <a:t>Cleveland—Listening Sessions at Curriculum Night</a:t>
            </a:r>
          </a:p>
          <a:p>
            <a:r>
              <a:rPr lang="en-US" dirty="0"/>
              <a:t>Damaris @ WSHS—Family Survey</a:t>
            </a:r>
          </a:p>
          <a:p>
            <a:r>
              <a:rPr lang="en-US" dirty="0"/>
              <a:t>Hamilton</a:t>
            </a:r>
          </a:p>
          <a:p>
            <a:r>
              <a:rPr lang="en-US" dirty="0"/>
              <a:t>Other Schools—one thing they want to share or get feedback for</a:t>
            </a:r>
          </a:p>
        </p:txBody>
      </p:sp>
    </p:spTree>
    <p:extLst>
      <p:ext uri="{BB962C8B-B14F-4D97-AF65-F5344CB8AC3E}">
        <p14:creationId xmlns:p14="http://schemas.microsoft.com/office/powerpoint/2010/main" val="166561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A75F-B39A-416B-A07A-B800B0505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E65C3-D464-42FF-A75A-05D00A7CB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E36A-BE27-4850-88AE-1B21BD79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0C510-759C-4B09-B190-7B7C6A54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E1555-CD6A-4D1B-94F2-FC10B015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3725-5E74-4377-AD4F-F677081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32805-1941-42E7-BA8D-AD85E6E72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16AD-A3FD-4A4D-B4E1-AA49051C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F9FF-7FC7-4137-A50F-7D0DA298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B7CB5-44BE-4D41-954C-F7C8FC6C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58D1A-B0A1-4243-80CA-EE2E89213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B679C-AC01-4C29-97B0-01726924E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4D00-CFDD-47DC-9BCF-143D6DD1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11AB-ABD9-4829-AA3B-E84E48F9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E5CE-566C-43E5-BA31-8FA425BE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traight Connector 8"/>
          <p:cNvSpPr/>
          <p:nvPr/>
        </p:nvSpPr>
        <p:spPr>
          <a:xfrm>
            <a:off x="254001" y="152400"/>
            <a:ext cx="11684001" cy="0"/>
          </a:xfrm>
          <a:prstGeom prst="line">
            <a:avLst/>
          </a:prstGeom>
          <a:ln w="19050" cap="sq">
            <a:solidFill>
              <a:srgbClr val="005DAA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59" name="Straight Connector 7"/>
          <p:cNvSpPr/>
          <p:nvPr/>
        </p:nvSpPr>
        <p:spPr>
          <a:xfrm>
            <a:off x="254001" y="6705600"/>
            <a:ext cx="11684001" cy="0"/>
          </a:xfrm>
          <a:prstGeom prst="line">
            <a:avLst/>
          </a:prstGeom>
          <a:ln w="19050" cap="sq">
            <a:solidFill>
              <a:srgbClr val="005DAA"/>
            </a:solidFill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6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1" y="5562601"/>
            <a:ext cx="793751" cy="105727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8770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1632-070F-4F46-96E4-B52AAF9C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8D5A-AFEC-45B8-9C5F-6F7B1ED32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32C67-0E11-477D-8B2B-9795AAEC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70151-BAD9-43E8-BC34-6EA67BF3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68BF-1EE7-4011-BBBB-8F7072B2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E9FB-69CE-47B9-8A6A-8E512894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33350-7A92-40E1-BBB9-FBF6DA91A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A03EF-957E-4C64-918D-D20EB3EF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CF1E4-8847-4C4B-A39E-C5007185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FD52-C1C6-4384-8DDF-161E2EAD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8BBC-ACB0-4058-8DA6-A990EFCD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7747-89EB-4ECA-BF5F-A2D5966ED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60641-6A72-4F96-9193-4BEF05322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DDDC4-D1CD-4234-818B-9DB0132B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AF628-2EFD-4495-A202-78243FC9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FD897-7A01-43A4-9968-EB2BC200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B3A5-A30D-41E0-AC8B-385F217C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B0468-0E34-4A4D-9E98-EE74F4CDA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1C274-7C27-4D08-83B6-5ADB1E1C5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FE5A9-EDDE-4E90-8746-54D111BF8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B219EE-84A1-4FE6-A894-431CBCEDB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9BF43-D2BC-4EE6-976D-64A0486E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EF10B-6A53-4192-9021-A62DA475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63F47-EDC3-4A1A-A8C6-9C324F55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74A9-CAF6-469A-A711-8CD3181B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B7540-4B63-4C5A-B278-EBCA5F02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6334B-D636-4C66-A025-E7B3B7A6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1A7F9-C6E8-437B-8953-CEB3C1FB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1850A-9EC4-4EDF-97B3-2412D314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60362-CCFE-446E-B154-90E84839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17986-B66F-457C-BFB2-3CCF1407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E4C2-A56A-490A-B82A-268AEFD0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12E4-9D33-42CF-9AA8-17A5535A7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65EB4-F066-48DE-AA24-1B13BC03A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E57FF-29FE-4718-8DE1-647FBC9F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2A040-2ECE-4201-81A8-FB3448F0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315F-E2CD-44E6-8CDD-4BDFF831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3212-E536-4889-A4DD-CC904D80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F29FA-10E4-4220-9B5A-D03043BEC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84664-B9EA-427A-BA37-65BC2E1F2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11E80-EC6A-474B-8CE2-736E2E23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88235-EA71-474E-A6B8-541A24DF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65B57-A1E1-4C4B-8D82-1AE6996D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9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C06BC-276B-41D3-B0AC-489FAF11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B0B7E-5269-4B85-A3C9-11FC3E68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200B-278D-477D-8AB1-023265D96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B917-9BB8-4916-9511-EE9B516957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0F2B2-BD8F-4595-BB96-FB3CEA17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ABB1C-BB83-4317-8AC0-C7C60041D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3E62-EA52-46D3-A882-E46F8B72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byte.d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pngall.com/meeting-png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730250"/>
            <a:ext cx="4876800" cy="274637"/>
          </a:xfrm>
          <a:prstGeom prst="rect">
            <a:avLst/>
          </a:prstGeom>
        </p:spPr>
        <p:txBody>
          <a:bodyPr/>
          <a:lstStyle>
            <a:lvl1pPr defTabSz="528065">
              <a:defRPr sz="1232"/>
            </a:lvl1pPr>
          </a:lstStyle>
          <a:p>
            <a:r>
              <a:t>Present-Infrastructure building</a:t>
            </a:r>
          </a:p>
        </p:txBody>
      </p:sp>
      <p:sp>
        <p:nvSpPr>
          <p:cNvPr id="414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705659" y="3620531"/>
            <a:ext cx="6486341" cy="278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500" b="1" i="1">
                <a:solidFill>
                  <a:srgbClr val="FF9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lang="en-US" dirty="0"/>
          </a:p>
          <a:p>
            <a:br>
              <a:rPr lang="en-US" sz="3200" dirty="0"/>
            </a:br>
            <a:r>
              <a:rPr lang="en-US" sz="3200" dirty="0"/>
              <a:t>Networked </a:t>
            </a:r>
          </a:p>
          <a:p>
            <a:r>
              <a:rPr lang="en-US" sz="3200" dirty="0"/>
              <a:t>Learning Community </a:t>
            </a:r>
          </a:p>
          <a:p>
            <a:r>
              <a:rPr lang="en-US" sz="3200" dirty="0"/>
              <a:t>Meeting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5705659" y="1760442"/>
            <a:ext cx="5858131" cy="2066925"/>
          </a:xfrm>
          <a:prstGeom prst="rect">
            <a:avLst/>
          </a:prstGeom>
        </p:spPr>
      </p:pic>
      <p:pic>
        <p:nvPicPr>
          <p:cNvPr id="12" name="Picture Placeholder 7" descr="Algunas optimizaciones para la red | El Blog de Sinfall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824" y="1611312"/>
            <a:ext cx="4477884" cy="33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382"/>
            <a:ext cx="8229600" cy="1143001"/>
          </a:xfrm>
        </p:spPr>
        <p:txBody>
          <a:bodyPr/>
          <a:lstStyle/>
          <a:p>
            <a:r>
              <a:rPr lang="en-US" dirty="0"/>
              <a:t>Welcome and Introductions</a:t>
            </a:r>
          </a:p>
        </p:txBody>
      </p:sp>
      <p:pic>
        <p:nvPicPr>
          <p:cNvPr id="3" name="Picture 2" descr="Membership 101: The Welcome Series | Spark Consul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2010454"/>
            <a:ext cx="8882743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&lt;strong&gt;Learning&lt;/strong&gt; &lt;strong&gt;Community&lt;/strong&gt; Wordle | Balboa Park Cultur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18" y="1845129"/>
            <a:ext cx="9010183" cy="364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657817" y="423601"/>
            <a:ext cx="8585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800" kern="0" dirty="0">
                <a:solidFill>
                  <a:srgbClr val="4F81BD">
                    <a:lumMod val="75000"/>
                  </a:srgbClr>
                </a:solidFill>
                <a:latin typeface="Castellar" panose="020A0402060406010301" pitchFamily="18" charset="0"/>
                <a:cs typeface="Calibri"/>
                <a:sym typeface="Calibri"/>
              </a:rPr>
              <a:t>What is a </a:t>
            </a:r>
          </a:p>
          <a:p>
            <a:pPr algn="ctr" hangingPunct="0"/>
            <a:r>
              <a:rPr lang="en-US" sz="2800" kern="0" dirty="0">
                <a:solidFill>
                  <a:srgbClr val="4F81BD">
                    <a:lumMod val="75000"/>
                  </a:srgbClr>
                </a:solidFill>
                <a:latin typeface="Castellar" panose="020A0402060406010301" pitchFamily="18" charset="0"/>
                <a:cs typeface="Calibri"/>
                <a:sym typeface="Calibri"/>
              </a:rPr>
              <a:t>Networked Learning Community Meeting?</a:t>
            </a:r>
          </a:p>
        </p:txBody>
      </p:sp>
    </p:spTree>
    <p:extLst>
      <p:ext uri="{BB962C8B-B14F-4D97-AF65-F5344CB8AC3E}">
        <p14:creationId xmlns:p14="http://schemas.microsoft.com/office/powerpoint/2010/main" val="36385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809415" y="1056867"/>
            <a:ext cx="7775410" cy="70456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REFLECTING on how your family engagement work has changed over the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SHARING plans for spring family engagement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LINKING </a:t>
            </a:r>
            <a:r>
              <a:rPr lang="en-US" sz="3600"/>
              <a:t>your School </a:t>
            </a:r>
            <a:r>
              <a:rPr lang="en-US" sz="3600" dirty="0"/>
              <a:t>Improvement </a:t>
            </a:r>
            <a:r>
              <a:rPr lang="en-US" sz="3600"/>
              <a:t>Plan (SIP</a:t>
            </a:r>
            <a:r>
              <a:rPr lang="en-US" sz="3600" dirty="0"/>
              <a:t>) to Family Engagement Action Plan for next school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06167-FE8B-4359-AE38-5E96B4B9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084" y="747990"/>
            <a:ext cx="3810000" cy="168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2665C-6D63-4A8C-84DD-A029E483C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60616" y="2744158"/>
            <a:ext cx="4088700" cy="30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7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50202"/>
              </p:ext>
            </p:extLst>
          </p:nvPr>
        </p:nvGraphicFramePr>
        <p:xfrm>
          <a:off x="783771" y="2307771"/>
          <a:ext cx="10624458" cy="4027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708384235"/>
                    </a:ext>
                  </a:extLst>
                </a:gridCol>
                <a:gridCol w="5312229">
                  <a:extLst>
                    <a:ext uri="{9D8B030D-6E8A-4147-A177-3AD203B41FA5}">
                      <a16:colId xmlns:a16="http://schemas.microsoft.com/office/drawing/2014/main" val="3444844803"/>
                    </a:ext>
                  </a:extLst>
                </a:gridCol>
              </a:tblGrid>
              <a:tr h="503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 used to think 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But now I think 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881644"/>
                  </a:ext>
                </a:extLst>
              </a:tr>
              <a:tr h="3524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We used to ….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But now we 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46827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3771" y="457200"/>
            <a:ext cx="10205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Rockwell Extra Bold" panose="02060903040505020403" pitchFamily="18" charset="0"/>
              </a:rPr>
              <a:t>REFLECTING on how your family engagement work has changed over the past year</a:t>
            </a:r>
          </a:p>
        </p:txBody>
      </p:sp>
    </p:spTree>
    <p:extLst>
      <p:ext uri="{BB962C8B-B14F-4D97-AF65-F5344CB8AC3E}">
        <p14:creationId xmlns:p14="http://schemas.microsoft.com/office/powerpoint/2010/main" val="120921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e startup italiane che puntano sulla sharing economy - Wir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47" y="1825625"/>
            <a:ext cx="7743906" cy="4351338"/>
          </a:xfrm>
        </p:spPr>
      </p:pic>
      <p:sp>
        <p:nvSpPr>
          <p:cNvPr id="9" name="Rectangle 8"/>
          <p:cNvSpPr/>
          <p:nvPr/>
        </p:nvSpPr>
        <p:spPr>
          <a:xfrm>
            <a:off x="1910443" y="0"/>
            <a:ext cx="8416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SHARING plans for spring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amily engagement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267553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557" y="604157"/>
            <a:ext cx="11021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LINKING your School Improvement Plan (SIP) to Family Engagement Action Plan for next school year</a:t>
            </a:r>
          </a:p>
        </p:txBody>
      </p:sp>
      <p:pic>
        <p:nvPicPr>
          <p:cNvPr id="5" name="Picture 4" descr="Types Of Backlinks That Google Hate ~ Free Tips and Trick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1964869"/>
            <a:ext cx="4604658" cy="4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0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64" y="1517799"/>
            <a:ext cx="11794671" cy="5241472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How does your school connect family engagement to the student outcomes in your SIP?</a:t>
            </a:r>
          </a:p>
          <a:p>
            <a:endParaRPr lang="en-US" sz="12800" dirty="0"/>
          </a:p>
          <a:p>
            <a:r>
              <a:rPr lang="en-US" sz="12800" dirty="0"/>
              <a:t>How does your SIP address the question of “how do we support  the transitions of new students and families into our school”?   </a:t>
            </a:r>
          </a:p>
          <a:p>
            <a:endParaRPr lang="en-US" sz="12800" dirty="0"/>
          </a:p>
          <a:p>
            <a:r>
              <a:rPr lang="en-US" sz="12800" dirty="0"/>
              <a:t> How should the SIP help to inform your family engagement planning for next year?</a:t>
            </a:r>
          </a:p>
          <a:p>
            <a:endParaRPr lang="en-US" sz="12800" dirty="0"/>
          </a:p>
          <a:p>
            <a:r>
              <a:rPr lang="en-US" sz="12800" dirty="0"/>
              <a:t> What additional details about family engagement do you think are important to include in future SIPs?</a:t>
            </a:r>
          </a:p>
          <a:p>
            <a:endParaRPr lang="en-US" sz="12800" dirty="0"/>
          </a:p>
          <a:p>
            <a:endParaRPr lang="en-US" sz="51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73774" y="289449"/>
            <a:ext cx="861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Family Engagement in the SIP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69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Sharing Any Final Thoughts</a:t>
            </a:r>
          </a:p>
        </p:txBody>
      </p:sp>
      <p:pic>
        <p:nvPicPr>
          <p:cNvPr id="6" name="Picture 5" descr="Knowledge Sharing: Leveraging Trust and Leadership 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15" y="2182665"/>
            <a:ext cx="4330263" cy="3451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1465" y="676871"/>
            <a:ext cx="762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Learning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108835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277</Words>
  <Application>Microsoft Office PowerPoint</Application>
  <PresentationFormat>Widescreen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Castellar</vt:lpstr>
      <vt:lpstr>Rockwell Extra Bold</vt:lpstr>
      <vt:lpstr>Times New Roman</vt:lpstr>
      <vt:lpstr>Office Theme</vt:lpstr>
      <vt:lpstr>Present-Infrastructure building</vt:lpstr>
      <vt:lpstr>Welcome and 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Siegenthaler, Margo</dc:creator>
  <cp:lastModifiedBy>Martha Mac Iver</cp:lastModifiedBy>
  <cp:revision>16</cp:revision>
  <dcterms:created xsi:type="dcterms:W3CDTF">2019-04-29T05:21:58Z</dcterms:created>
  <dcterms:modified xsi:type="dcterms:W3CDTF">2020-07-24T17:21:44Z</dcterms:modified>
</cp:coreProperties>
</file>